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notesSlides/notesSlide9.xml" ContentType="application/vnd.openxmlformats-officedocument.presentationml.notesSlide+xml"/>
  <Override PartName="/ppt/charts/chart4.xml" ContentType="application/vnd.openxmlformats-officedocument.drawingml.chart+xml"/>
  <Override PartName="/ppt/theme/themeOverride1.xml" ContentType="application/vnd.openxmlformats-officedocument.themeOverride+xml"/>
  <Override PartName="/ppt/notesSlides/notesSlide10.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78" r:id="rId3"/>
    <p:sldId id="304" r:id="rId4"/>
    <p:sldId id="277" r:id="rId5"/>
    <p:sldId id="294" r:id="rId6"/>
    <p:sldId id="283" r:id="rId7"/>
    <p:sldId id="295" r:id="rId8"/>
    <p:sldId id="296" r:id="rId9"/>
    <p:sldId id="305" r:id="rId10"/>
    <p:sldId id="298" r:id="rId11"/>
    <p:sldId id="299" r:id="rId12"/>
    <p:sldId id="300" r:id="rId13"/>
    <p:sldId id="284" r:id="rId14"/>
    <p:sldId id="301" r:id="rId15"/>
    <p:sldId id="302" r:id="rId16"/>
    <p:sldId id="292" r:id="rId17"/>
    <p:sldId id="303" r:id="rId18"/>
    <p:sldId id="288" r:id="rId19"/>
    <p:sldId id="289" r:id="rId20"/>
    <p:sldId id="290" r:id="rId21"/>
    <p:sldId id="291" r:id="rId22"/>
    <p:sldId id="293" r:id="rId23"/>
    <p:sldId id="306" r:id="rId24"/>
    <p:sldId id="285" r:id="rId25"/>
  </p:sldIdLst>
  <p:sldSz cx="12192000" cy="6858000"/>
  <p:notesSz cx="6858000" cy="9144000"/>
  <p:defaultText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ille Saar" initials="PS" lastIdx="0" clrIdx="0">
    <p:extLst>
      <p:ext uri="{19B8F6BF-5375-455C-9EA6-DF929625EA0E}">
        <p15:presenceInfo xmlns:p15="http://schemas.microsoft.com/office/powerpoint/2012/main" userId="S-1-5-21-2052111302-152049171-839522115-1203" providerId="AD"/>
      </p:ext>
    </p:extLst>
  </p:cmAuthor>
  <p:cmAuthor id="2" name="Kaidi Usin" initials="KU" lastIdx="3" clrIdx="1">
    <p:extLst>
      <p:ext uri="{19B8F6BF-5375-455C-9EA6-DF929625EA0E}">
        <p15:presenceInfo xmlns:p15="http://schemas.microsoft.com/office/powerpoint/2012/main" userId="S-1-5-21-2052111302-152049171-839522115-17212" providerId="AD"/>
      </p:ext>
    </p:extLst>
  </p:cmAuthor>
  <p:cmAuthor id="3" name="Marilin Sternhof" initials="MS" lastIdx="4" clrIdx="2">
    <p:extLst>
      <p:ext uri="{19B8F6BF-5375-455C-9EA6-DF929625EA0E}">
        <p15:presenceInfo xmlns:p15="http://schemas.microsoft.com/office/powerpoint/2012/main" userId="S-1-5-21-2052111302-152049171-839522115-188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eskmine laad 2 – rõh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1" autoAdjust="0"/>
    <p:restoredTop sz="94737" autoAdjust="0"/>
  </p:normalViewPr>
  <p:slideViewPr>
    <p:cSldViewPr snapToGrid="0">
      <p:cViewPr varScale="1">
        <p:scale>
          <a:sx n="110" d="100"/>
          <a:sy n="110" d="100"/>
        </p:scale>
        <p:origin x="63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i_t__leh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i_t__leh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i_t__leht3.xlsx"/></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i_t__leht4.xlsx"/><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i_t__leht5.xlsx"/><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i_t__leht6.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t-EE"/>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6.9608486439195094E-2"/>
          <c:y val="2.7197345576723105E-2"/>
          <c:w val="0.92072967781201265"/>
          <c:h val="0.85350039339148598"/>
        </c:manualLayout>
      </c:layout>
      <c:barChart>
        <c:barDir val="col"/>
        <c:grouping val="clustered"/>
        <c:varyColors val="0"/>
        <c:ser>
          <c:idx val="0"/>
          <c:order val="0"/>
          <c:spPr>
            <a:solidFill>
              <a:schemeClr val="accent1">
                <a:lumMod val="75000"/>
              </a:schemeClr>
            </a:solidFill>
            <a:ln>
              <a:noFill/>
            </a:ln>
            <a:effectLst/>
          </c:spPr>
          <c:invertIfNegative val="0"/>
          <c:cat>
            <c:strRef>
              <c:f>'arstide arv 2014'!$C$2:$H$2</c:f>
              <c:strCache>
                <c:ptCount val="6"/>
                <c:pt idx="0">
                  <c:v>≤ 34</c:v>
                </c:pt>
                <c:pt idx="1">
                  <c:v>35–44</c:v>
                </c:pt>
                <c:pt idx="2">
                  <c:v>45–54</c:v>
                </c:pt>
                <c:pt idx="3">
                  <c:v>55–64</c:v>
                </c:pt>
                <c:pt idx="4">
                  <c:v>65–74</c:v>
                </c:pt>
                <c:pt idx="5">
                  <c:v>≥ 75</c:v>
                </c:pt>
              </c:strCache>
            </c:strRef>
          </c:cat>
          <c:val>
            <c:numRef>
              <c:f>'arstide arv 2014'!$C$3:$H$3</c:f>
              <c:numCache>
                <c:formatCode>General</c:formatCode>
                <c:ptCount val="6"/>
                <c:pt idx="0">
                  <c:v>22</c:v>
                </c:pt>
                <c:pt idx="1">
                  <c:v>103</c:v>
                </c:pt>
                <c:pt idx="2">
                  <c:v>242</c:v>
                </c:pt>
                <c:pt idx="3">
                  <c:v>321</c:v>
                </c:pt>
                <c:pt idx="4">
                  <c:v>101</c:v>
                </c:pt>
                <c:pt idx="5">
                  <c:v>3</c:v>
                </c:pt>
              </c:numCache>
            </c:numRef>
          </c:val>
        </c:ser>
        <c:dLbls>
          <c:showLegendKey val="0"/>
          <c:showVal val="0"/>
          <c:showCatName val="0"/>
          <c:showSerName val="0"/>
          <c:showPercent val="0"/>
          <c:showBubbleSize val="0"/>
        </c:dLbls>
        <c:gapWidth val="10"/>
        <c:overlap val="-27"/>
        <c:axId val="120545392"/>
        <c:axId val="120544608"/>
      </c:barChart>
      <c:catAx>
        <c:axId val="120545392"/>
        <c:scaling>
          <c:orientation val="minMax"/>
        </c:scaling>
        <c:delete val="0"/>
        <c:axPos val="b"/>
        <c:title>
          <c:tx>
            <c:rich>
              <a:bodyPr rot="0" spcFirstLastPara="1" vertOverflow="ellipsis" vert="horz" wrap="square" anchor="ctr" anchorCtr="1"/>
              <a:lstStyle/>
              <a:p>
                <a:pPr>
                  <a:defRPr sz="1400" b="0" i="0" u="none" strike="noStrike" kern="1200" baseline="0">
                    <a:solidFill>
                      <a:sysClr val="windowText" lastClr="000000"/>
                    </a:solidFill>
                    <a:latin typeface="Calibri" panose="020F0502020204030204" pitchFamily="34" charset="0"/>
                    <a:ea typeface="+mn-ea"/>
                    <a:cs typeface="+mn-cs"/>
                  </a:defRPr>
                </a:pPr>
                <a:r>
                  <a:rPr lang="et-EE" sz="1400" baseline="0" dirty="0">
                    <a:solidFill>
                      <a:sysClr val="windowText" lastClr="000000"/>
                    </a:solidFill>
                    <a:latin typeface="Calibri" panose="020F0502020204030204" pitchFamily="34" charset="0"/>
                  </a:rPr>
                  <a:t>Vanusegrupid</a:t>
                </a:r>
              </a:p>
            </c:rich>
          </c:tx>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Calibri" panose="020F0502020204030204" pitchFamily="34" charset="0"/>
                  <a:ea typeface="+mn-ea"/>
                  <a:cs typeface="+mn-cs"/>
                </a:defRPr>
              </a:pPr>
              <a:endParaRPr lang="et-EE"/>
            </a:p>
          </c:txPr>
        </c:title>
        <c:numFmt formatCode="General" sourceLinked="1"/>
        <c:majorTickMark val="none"/>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Calibri" panose="020F0502020204030204" pitchFamily="34" charset="0"/>
                <a:ea typeface="+mn-ea"/>
                <a:cs typeface="+mn-cs"/>
              </a:defRPr>
            </a:pPr>
            <a:endParaRPr lang="et-EE"/>
          </a:p>
        </c:txPr>
        <c:crossAx val="120544608"/>
        <c:crosses val="autoZero"/>
        <c:auto val="1"/>
        <c:lblAlgn val="ctr"/>
        <c:lblOffset val="100"/>
        <c:noMultiLvlLbl val="0"/>
      </c:catAx>
      <c:valAx>
        <c:axId val="120544608"/>
        <c:scaling>
          <c:orientation val="minMax"/>
        </c:scaling>
        <c:delete val="0"/>
        <c:axPos val="l"/>
        <c:title>
          <c:tx>
            <c:rich>
              <a:bodyPr rot="-5400000" spcFirstLastPara="1" vertOverflow="ellipsis" vert="horz" wrap="square" anchor="ctr" anchorCtr="1"/>
              <a:lstStyle/>
              <a:p>
                <a:pPr>
                  <a:defRPr sz="1400" b="0" i="0" u="none" strike="noStrike" kern="1200" baseline="0">
                    <a:solidFill>
                      <a:sysClr val="windowText" lastClr="000000"/>
                    </a:solidFill>
                    <a:latin typeface="Calibri" panose="020F0502020204030204" pitchFamily="34" charset="0"/>
                    <a:ea typeface="+mn-ea"/>
                    <a:cs typeface="+mn-cs"/>
                  </a:defRPr>
                </a:pPr>
                <a:r>
                  <a:rPr lang="en-US" sz="1400" baseline="0">
                    <a:solidFill>
                      <a:sysClr val="windowText" lastClr="000000"/>
                    </a:solidFill>
                    <a:latin typeface="Calibri" panose="020F0502020204030204" pitchFamily="34" charset="0"/>
                  </a:rPr>
                  <a:t>Perearstide arv </a:t>
                </a:r>
              </a:p>
            </c:rich>
          </c:tx>
          <c:layout>
            <c:manualLayout>
              <c:xMode val="edge"/>
              <c:yMode val="edge"/>
              <c:x val="4.0254479059682749E-3"/>
              <c:y val="0.3724704657411857"/>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ysClr val="windowText" lastClr="000000"/>
                  </a:solidFill>
                  <a:latin typeface="Calibri" panose="020F0502020204030204" pitchFamily="34" charset="0"/>
                  <a:ea typeface="+mn-ea"/>
                  <a:cs typeface="+mn-cs"/>
                </a:defRPr>
              </a:pPr>
              <a:endParaRPr lang="et-EE"/>
            </a:p>
          </c:txPr>
        </c:title>
        <c:numFmt formatCode="General" sourceLinked="1"/>
        <c:majorTickMark val="none"/>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mn-cs"/>
              </a:defRPr>
            </a:pPr>
            <a:endParaRPr lang="et-EE"/>
          </a:p>
        </c:txPr>
        <c:crossAx val="12054539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t-E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t-EE"/>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1171882726615695"/>
          <c:y val="1.4606623541983076E-2"/>
          <c:w val="0.84367406519837196"/>
          <c:h val="0.82324806255661365"/>
        </c:manualLayout>
      </c:layout>
      <c:areaChart>
        <c:grouping val="stacked"/>
        <c:varyColors val="0"/>
        <c:ser>
          <c:idx val="0"/>
          <c:order val="0"/>
          <c:tx>
            <c:strRef>
              <c:f>'töötavad arstid vanusegrupid'!$C$1</c:f>
              <c:strCache>
                <c:ptCount val="1"/>
                <c:pt idx="0">
                  <c:v>≤ 34</c:v>
                </c:pt>
              </c:strCache>
            </c:strRef>
          </c:tx>
          <c:spPr>
            <a:solidFill>
              <a:schemeClr val="accent1">
                <a:lumMod val="50000"/>
              </a:schemeClr>
            </a:solidFill>
            <a:ln>
              <a:solidFill>
                <a:schemeClr val="accent1">
                  <a:lumMod val="50000"/>
                </a:schemeClr>
              </a:solidFill>
            </a:ln>
            <a:effectLst/>
          </c:spPr>
          <c:cat>
            <c:numRef>
              <c:extLst>
                <c:ext xmlns:c15="http://schemas.microsoft.com/office/drawing/2012/chart" uri="{02D57815-91ED-43cb-92C2-25804820EDAC}">
                  <c15:fullRef>
                    <c15:sqref>'töötavad arstid vanusegrupid'!$A$2:$A$16</c15:sqref>
                  </c15:fullRef>
                </c:ext>
              </c:extLst>
              <c:f>'töötavad arstid vanusegrupid'!$A$8:$A$16</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extLst>
                <c:ext xmlns:c15="http://schemas.microsoft.com/office/drawing/2012/chart" uri="{02D57815-91ED-43cb-92C2-25804820EDAC}">
                  <c15:fullRef>
                    <c15:sqref>'töötavad arstid vanusegrupid'!$C$2:$C$16</c15:sqref>
                  </c15:fullRef>
                </c:ext>
              </c:extLst>
              <c:f>'töötavad arstid vanusegrupid'!$C$8:$C$16</c:f>
              <c:numCache>
                <c:formatCode>General</c:formatCode>
                <c:ptCount val="9"/>
                <c:pt idx="0">
                  <c:v>42</c:v>
                </c:pt>
                <c:pt idx="1">
                  <c:v>34</c:v>
                </c:pt>
                <c:pt idx="2">
                  <c:v>33</c:v>
                </c:pt>
                <c:pt idx="3">
                  <c:v>30</c:v>
                </c:pt>
                <c:pt idx="4">
                  <c:v>24</c:v>
                </c:pt>
                <c:pt idx="5">
                  <c:v>21</c:v>
                </c:pt>
                <c:pt idx="6">
                  <c:v>19</c:v>
                </c:pt>
                <c:pt idx="7">
                  <c:v>13</c:v>
                </c:pt>
                <c:pt idx="8">
                  <c:v>22</c:v>
                </c:pt>
              </c:numCache>
            </c:numRef>
          </c:val>
        </c:ser>
        <c:ser>
          <c:idx val="1"/>
          <c:order val="1"/>
          <c:tx>
            <c:strRef>
              <c:f>'töötavad arstid vanusegrupid'!$D$1</c:f>
              <c:strCache>
                <c:ptCount val="1"/>
                <c:pt idx="0">
                  <c:v>35-44</c:v>
                </c:pt>
              </c:strCache>
            </c:strRef>
          </c:tx>
          <c:spPr>
            <a:solidFill>
              <a:schemeClr val="accent1">
                <a:lumMod val="75000"/>
              </a:schemeClr>
            </a:solidFill>
            <a:ln>
              <a:solidFill>
                <a:schemeClr val="accent1">
                  <a:lumMod val="75000"/>
                </a:schemeClr>
              </a:solidFill>
            </a:ln>
            <a:effectLst/>
          </c:spPr>
          <c:cat>
            <c:numRef>
              <c:extLst>
                <c:ext xmlns:c15="http://schemas.microsoft.com/office/drawing/2012/chart" uri="{02D57815-91ED-43cb-92C2-25804820EDAC}">
                  <c15:fullRef>
                    <c15:sqref>'töötavad arstid vanusegrupid'!$A$2:$A$16</c15:sqref>
                  </c15:fullRef>
                </c:ext>
              </c:extLst>
              <c:f>'töötavad arstid vanusegrupid'!$A$8:$A$16</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extLst>
                <c:ext xmlns:c15="http://schemas.microsoft.com/office/drawing/2012/chart" uri="{02D57815-91ED-43cb-92C2-25804820EDAC}">
                  <c15:fullRef>
                    <c15:sqref>'töötavad arstid vanusegrupid'!$D$2:$D$16</c15:sqref>
                  </c15:fullRef>
                </c:ext>
              </c:extLst>
              <c:f>'töötavad arstid vanusegrupid'!$D$8:$D$16</c:f>
              <c:numCache>
                <c:formatCode>General</c:formatCode>
                <c:ptCount val="9"/>
                <c:pt idx="0">
                  <c:v>195</c:v>
                </c:pt>
                <c:pt idx="1">
                  <c:v>180</c:v>
                </c:pt>
                <c:pt idx="2">
                  <c:v>167</c:v>
                </c:pt>
                <c:pt idx="3">
                  <c:v>156</c:v>
                </c:pt>
                <c:pt idx="4">
                  <c:v>149</c:v>
                </c:pt>
                <c:pt idx="5">
                  <c:v>142</c:v>
                </c:pt>
                <c:pt idx="6">
                  <c:v>124</c:v>
                </c:pt>
                <c:pt idx="7">
                  <c:v>113</c:v>
                </c:pt>
                <c:pt idx="8">
                  <c:v>103</c:v>
                </c:pt>
              </c:numCache>
            </c:numRef>
          </c:val>
        </c:ser>
        <c:ser>
          <c:idx val="2"/>
          <c:order val="2"/>
          <c:tx>
            <c:strRef>
              <c:f>'töötavad arstid vanusegrupid'!$E$1</c:f>
              <c:strCache>
                <c:ptCount val="1"/>
                <c:pt idx="0">
                  <c:v>45-54</c:v>
                </c:pt>
              </c:strCache>
            </c:strRef>
          </c:tx>
          <c:spPr>
            <a:solidFill>
              <a:srgbClr val="00B0F0"/>
            </a:solidFill>
            <a:ln>
              <a:solidFill>
                <a:srgbClr val="00B0F0"/>
              </a:solidFill>
            </a:ln>
            <a:effectLst/>
          </c:spPr>
          <c:cat>
            <c:numRef>
              <c:extLst>
                <c:ext xmlns:c15="http://schemas.microsoft.com/office/drawing/2012/chart" uri="{02D57815-91ED-43cb-92C2-25804820EDAC}">
                  <c15:fullRef>
                    <c15:sqref>'töötavad arstid vanusegrupid'!$A$2:$A$16</c15:sqref>
                  </c15:fullRef>
                </c:ext>
              </c:extLst>
              <c:f>'töötavad arstid vanusegrupid'!$A$8:$A$16</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extLst>
                <c:ext xmlns:c15="http://schemas.microsoft.com/office/drawing/2012/chart" uri="{02D57815-91ED-43cb-92C2-25804820EDAC}">
                  <c15:fullRef>
                    <c15:sqref>'töötavad arstid vanusegrupid'!$E$2:$E$16</c15:sqref>
                  </c15:fullRef>
                </c:ext>
              </c:extLst>
              <c:f>'töötavad arstid vanusegrupid'!$E$8:$E$16</c:f>
              <c:numCache>
                <c:formatCode>General</c:formatCode>
                <c:ptCount val="9"/>
                <c:pt idx="0">
                  <c:v>334</c:v>
                </c:pt>
                <c:pt idx="1">
                  <c:v>338</c:v>
                </c:pt>
                <c:pt idx="2">
                  <c:v>338</c:v>
                </c:pt>
                <c:pt idx="3">
                  <c:v>325</c:v>
                </c:pt>
                <c:pt idx="4">
                  <c:v>306</c:v>
                </c:pt>
                <c:pt idx="5">
                  <c:v>286</c:v>
                </c:pt>
                <c:pt idx="6">
                  <c:v>270</c:v>
                </c:pt>
                <c:pt idx="7">
                  <c:v>263</c:v>
                </c:pt>
                <c:pt idx="8">
                  <c:v>242</c:v>
                </c:pt>
              </c:numCache>
            </c:numRef>
          </c:val>
        </c:ser>
        <c:ser>
          <c:idx val="3"/>
          <c:order val="3"/>
          <c:tx>
            <c:strRef>
              <c:f>'töötavad arstid vanusegrupid'!$F$1</c:f>
              <c:strCache>
                <c:ptCount val="1"/>
                <c:pt idx="0">
                  <c:v>55-64</c:v>
                </c:pt>
              </c:strCache>
            </c:strRef>
          </c:tx>
          <c:spPr>
            <a:solidFill>
              <a:schemeClr val="bg1">
                <a:lumMod val="75000"/>
              </a:schemeClr>
            </a:solidFill>
            <a:ln>
              <a:solidFill>
                <a:schemeClr val="bg1">
                  <a:lumMod val="75000"/>
                </a:schemeClr>
              </a:solidFill>
            </a:ln>
            <a:effectLst/>
          </c:spPr>
          <c:cat>
            <c:numRef>
              <c:extLst>
                <c:ext xmlns:c15="http://schemas.microsoft.com/office/drawing/2012/chart" uri="{02D57815-91ED-43cb-92C2-25804820EDAC}">
                  <c15:fullRef>
                    <c15:sqref>'töötavad arstid vanusegrupid'!$A$2:$A$16</c15:sqref>
                  </c15:fullRef>
                </c:ext>
              </c:extLst>
              <c:f>'töötavad arstid vanusegrupid'!$A$8:$A$16</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extLst>
                <c:ext xmlns:c15="http://schemas.microsoft.com/office/drawing/2012/chart" uri="{02D57815-91ED-43cb-92C2-25804820EDAC}">
                  <c15:fullRef>
                    <c15:sqref>'töötavad arstid vanusegrupid'!$F$2:$F$16</c15:sqref>
                  </c15:fullRef>
                </c:ext>
              </c:extLst>
              <c:f>'töötavad arstid vanusegrupid'!$F$8:$F$16</c:f>
              <c:numCache>
                <c:formatCode>General</c:formatCode>
                <c:ptCount val="9"/>
                <c:pt idx="0">
                  <c:v>201</c:v>
                </c:pt>
                <c:pt idx="1">
                  <c:v>213</c:v>
                </c:pt>
                <c:pt idx="2">
                  <c:v>224</c:v>
                </c:pt>
                <c:pt idx="3">
                  <c:v>247</c:v>
                </c:pt>
                <c:pt idx="4">
                  <c:v>275</c:v>
                </c:pt>
                <c:pt idx="5">
                  <c:v>285</c:v>
                </c:pt>
                <c:pt idx="6">
                  <c:v>301</c:v>
                </c:pt>
                <c:pt idx="7">
                  <c:v>313</c:v>
                </c:pt>
                <c:pt idx="8">
                  <c:v>321</c:v>
                </c:pt>
              </c:numCache>
            </c:numRef>
          </c:val>
        </c:ser>
        <c:ser>
          <c:idx val="4"/>
          <c:order val="4"/>
          <c:tx>
            <c:strRef>
              <c:f>'töötavad arstid vanusegrupid'!$G$1</c:f>
              <c:strCache>
                <c:ptCount val="1"/>
                <c:pt idx="0">
                  <c:v>65-74</c:v>
                </c:pt>
              </c:strCache>
            </c:strRef>
          </c:tx>
          <c:spPr>
            <a:solidFill>
              <a:schemeClr val="bg2">
                <a:lumMod val="50000"/>
              </a:schemeClr>
            </a:solidFill>
            <a:ln>
              <a:solidFill>
                <a:schemeClr val="bg2">
                  <a:lumMod val="50000"/>
                </a:schemeClr>
              </a:solidFill>
            </a:ln>
            <a:effectLst/>
          </c:spPr>
          <c:cat>
            <c:numRef>
              <c:extLst>
                <c:ext xmlns:c15="http://schemas.microsoft.com/office/drawing/2012/chart" uri="{02D57815-91ED-43cb-92C2-25804820EDAC}">
                  <c15:fullRef>
                    <c15:sqref>'töötavad arstid vanusegrupid'!$A$2:$A$16</c15:sqref>
                  </c15:fullRef>
                </c:ext>
              </c:extLst>
              <c:f>'töötavad arstid vanusegrupid'!$A$8:$A$16</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extLst>
                <c:ext xmlns:c15="http://schemas.microsoft.com/office/drawing/2012/chart" uri="{02D57815-91ED-43cb-92C2-25804820EDAC}">
                  <c15:fullRef>
                    <c15:sqref>'töötavad arstid vanusegrupid'!$G$2:$G$16</c15:sqref>
                  </c15:fullRef>
                </c:ext>
              </c:extLst>
              <c:f>'töötavad arstid vanusegrupid'!$G$8:$G$16</c:f>
              <c:numCache>
                <c:formatCode>General</c:formatCode>
                <c:ptCount val="9"/>
                <c:pt idx="0">
                  <c:v>23</c:v>
                </c:pt>
                <c:pt idx="1">
                  <c:v>34</c:v>
                </c:pt>
                <c:pt idx="2">
                  <c:v>36</c:v>
                </c:pt>
                <c:pt idx="3">
                  <c:v>45</c:v>
                </c:pt>
                <c:pt idx="4">
                  <c:v>51</c:v>
                </c:pt>
                <c:pt idx="5">
                  <c:v>62</c:v>
                </c:pt>
                <c:pt idx="6">
                  <c:v>78</c:v>
                </c:pt>
                <c:pt idx="7">
                  <c:v>88</c:v>
                </c:pt>
                <c:pt idx="8">
                  <c:v>101</c:v>
                </c:pt>
              </c:numCache>
            </c:numRef>
          </c:val>
        </c:ser>
        <c:ser>
          <c:idx val="5"/>
          <c:order val="5"/>
          <c:tx>
            <c:strRef>
              <c:f>'töötavad arstid vanusegrupid'!$H$1</c:f>
              <c:strCache>
                <c:ptCount val="1"/>
                <c:pt idx="0">
                  <c:v>≥ 75</c:v>
                </c:pt>
              </c:strCache>
            </c:strRef>
          </c:tx>
          <c:spPr>
            <a:solidFill>
              <a:schemeClr val="tx1">
                <a:lumMod val="75000"/>
                <a:lumOff val="25000"/>
              </a:schemeClr>
            </a:solidFill>
            <a:ln>
              <a:solidFill>
                <a:schemeClr val="tx1">
                  <a:lumMod val="95000"/>
                  <a:lumOff val="5000"/>
                </a:schemeClr>
              </a:solidFill>
            </a:ln>
            <a:effectLst/>
          </c:spPr>
          <c:cat>
            <c:numRef>
              <c:extLst>
                <c:ext xmlns:c15="http://schemas.microsoft.com/office/drawing/2012/chart" uri="{02D57815-91ED-43cb-92C2-25804820EDAC}">
                  <c15:fullRef>
                    <c15:sqref>'töötavad arstid vanusegrupid'!$A$2:$A$16</c15:sqref>
                  </c15:fullRef>
                </c:ext>
              </c:extLst>
              <c:f>'töötavad arstid vanusegrupid'!$A$8:$A$16</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extLst>
                <c:ext xmlns:c15="http://schemas.microsoft.com/office/drawing/2012/chart" uri="{02D57815-91ED-43cb-92C2-25804820EDAC}">
                  <c15:fullRef>
                    <c15:sqref>'töötavad arstid vanusegrupid'!$H$2:$H$16</c15:sqref>
                  </c15:fullRef>
                </c:ext>
              </c:extLst>
              <c:f>'töötavad arstid vanusegrupid'!$H$8:$H$16</c:f>
              <c:numCache>
                <c:formatCode>General</c:formatCode>
                <c:ptCount val="9"/>
                <c:pt idx="0">
                  <c:v>0</c:v>
                </c:pt>
                <c:pt idx="1">
                  <c:v>0</c:v>
                </c:pt>
                <c:pt idx="2">
                  <c:v>0</c:v>
                </c:pt>
                <c:pt idx="3">
                  <c:v>0</c:v>
                </c:pt>
                <c:pt idx="4">
                  <c:v>0</c:v>
                </c:pt>
                <c:pt idx="5">
                  <c:v>1</c:v>
                </c:pt>
                <c:pt idx="6">
                  <c:v>2</c:v>
                </c:pt>
                <c:pt idx="7">
                  <c:v>1</c:v>
                </c:pt>
                <c:pt idx="8">
                  <c:v>3</c:v>
                </c:pt>
              </c:numCache>
            </c:numRef>
          </c:val>
        </c:ser>
        <c:dLbls>
          <c:showLegendKey val="0"/>
          <c:showVal val="0"/>
          <c:showCatName val="0"/>
          <c:showSerName val="0"/>
          <c:showPercent val="0"/>
          <c:showBubbleSize val="0"/>
        </c:dLbls>
        <c:axId val="120546568"/>
        <c:axId val="120546176"/>
      </c:areaChart>
      <c:catAx>
        <c:axId val="120546568"/>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mn-cs"/>
                  </a:defRPr>
                </a:pPr>
                <a:r>
                  <a:rPr lang="et-EE" sz="1400" baseline="0" dirty="0">
                    <a:solidFill>
                      <a:schemeClr val="tx1"/>
                    </a:solidFill>
                    <a:latin typeface="Calibri" panose="020F0502020204030204" pitchFamily="34" charset="0"/>
                  </a:rPr>
                  <a:t>Aastad</a:t>
                </a:r>
              </a:p>
            </c:rich>
          </c:tx>
          <c:layout>
            <c:manualLayout>
              <c:xMode val="edge"/>
              <c:yMode val="edge"/>
              <c:x val="0.51198400471680172"/>
              <c:y val="0.8942074117455569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mn-cs"/>
                </a:defRPr>
              </a:pPr>
              <a:endParaRPr lang="et-EE"/>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Times New Roman" panose="02020603050405020304" pitchFamily="18" charset="0"/>
                <a:ea typeface="+mn-ea"/>
                <a:cs typeface="+mn-cs"/>
              </a:defRPr>
            </a:pPr>
            <a:endParaRPr lang="et-EE"/>
          </a:p>
        </c:txPr>
        <c:crossAx val="120546176"/>
        <c:crosses val="autoZero"/>
        <c:auto val="1"/>
        <c:lblAlgn val="ctr"/>
        <c:lblOffset val="100"/>
        <c:noMultiLvlLbl val="0"/>
      </c:catAx>
      <c:valAx>
        <c:axId val="120546176"/>
        <c:scaling>
          <c:orientation val="minMax"/>
          <c:max val="85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mn-cs"/>
                  </a:defRPr>
                </a:pPr>
                <a:r>
                  <a:rPr lang="et-EE" sz="1400" baseline="0">
                    <a:solidFill>
                      <a:schemeClr val="tx1"/>
                    </a:solidFill>
                    <a:latin typeface="Calibri" panose="020F0502020204030204" pitchFamily="34" charset="0"/>
                  </a:rPr>
                  <a:t>Perearstide arv vanusegruppides</a:t>
                </a:r>
              </a:p>
            </c:rich>
          </c:tx>
          <c:layout>
            <c:manualLayout>
              <c:xMode val="edge"/>
              <c:yMode val="edge"/>
              <c:x val="1.6040246635509139E-2"/>
              <c:y val="0.32200256323678855"/>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mn-cs"/>
                </a:defRPr>
              </a:pPr>
              <a:endParaRPr lang="et-E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Times New Roman" panose="02020603050405020304" pitchFamily="18" charset="0"/>
                <a:ea typeface="+mn-ea"/>
                <a:cs typeface="+mn-cs"/>
              </a:defRPr>
            </a:pPr>
            <a:endParaRPr lang="et-EE"/>
          </a:p>
        </c:txPr>
        <c:crossAx val="120546568"/>
        <c:crosses val="autoZero"/>
        <c:crossBetween val="midCat"/>
      </c:valAx>
      <c:spPr>
        <a:noFill/>
        <a:ln>
          <a:noFill/>
        </a:ln>
        <a:effectLst/>
      </c:spPr>
    </c:plotArea>
    <c:legend>
      <c:legendPos val="b"/>
      <c:layout>
        <c:manualLayout>
          <c:xMode val="edge"/>
          <c:yMode val="edge"/>
          <c:x val="0.24369039621961108"/>
          <c:y val="0.94468668123334043"/>
          <c:w val="0.60518121527999302"/>
          <c:h val="5.2838350502745046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mn-cs"/>
            </a:defRPr>
          </a:pPr>
          <a:endParaRPr lang="et-EE"/>
        </a:p>
      </c:txPr>
    </c:legend>
    <c:plotVisOnly val="1"/>
    <c:dispBlanksAs val="zero"/>
    <c:showDLblsOverMax val="0"/>
  </c:chart>
  <c:spPr>
    <a:noFill/>
    <a:ln>
      <a:noFill/>
    </a:ln>
    <a:effectLst/>
  </c:spPr>
  <c:txPr>
    <a:bodyPr/>
    <a:lstStyle/>
    <a:p>
      <a:pPr>
        <a:defRPr/>
      </a:pPr>
      <a:endParaRPr lang="et-E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t-EE"/>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9.6142706571127431E-2"/>
          <c:y val="0.19232248623789286"/>
          <c:w val="0.90385724913214005"/>
          <c:h val="0.67270607724387321"/>
        </c:manualLayout>
      </c:layout>
      <c:lineChart>
        <c:grouping val="standard"/>
        <c:varyColors val="0"/>
        <c:ser>
          <c:idx val="0"/>
          <c:order val="0"/>
          <c:tx>
            <c:strRef>
              <c:f>stsenaariumid!$C$2</c:f>
              <c:strCache>
                <c:ptCount val="1"/>
                <c:pt idx="0">
                  <c:v>vastuvõtt 26, lõpetab 90%, tööle 80%</c:v>
                </c:pt>
              </c:strCache>
            </c:strRef>
          </c:tx>
          <c:spPr>
            <a:ln w="25400" cap="rnd">
              <a:solidFill>
                <a:schemeClr val="tx1"/>
              </a:solidFill>
              <a:prstDash val="sysDot"/>
              <a:round/>
            </a:ln>
            <a:effectLst/>
          </c:spPr>
          <c:marker>
            <c:symbol val="none"/>
          </c:marker>
          <c:cat>
            <c:numRef>
              <c:f>stsenaariumid!$D$1:$T$1</c:f>
              <c:numCache>
                <c:formatCode>General</c:formatCode>
                <c:ptCount val="9"/>
                <c:pt idx="0">
                  <c:v>2014</c:v>
                </c:pt>
                <c:pt idx="1">
                  <c:v>2016</c:v>
                </c:pt>
                <c:pt idx="2">
                  <c:v>2018</c:v>
                </c:pt>
                <c:pt idx="3">
                  <c:v>2020</c:v>
                </c:pt>
                <c:pt idx="4">
                  <c:v>2022</c:v>
                </c:pt>
                <c:pt idx="5">
                  <c:v>2024</c:v>
                </c:pt>
                <c:pt idx="6">
                  <c:v>2026</c:v>
                </c:pt>
                <c:pt idx="7">
                  <c:v>2028</c:v>
                </c:pt>
                <c:pt idx="8">
                  <c:v>2030</c:v>
                </c:pt>
              </c:numCache>
              <c:extLst/>
            </c:numRef>
          </c:cat>
          <c:val>
            <c:numRef>
              <c:f>stsenaariumid!$D$2:$T$2</c:f>
              <c:numCache>
                <c:formatCode>0</c:formatCode>
                <c:ptCount val="9"/>
                <c:pt idx="0">
                  <c:v>792</c:v>
                </c:pt>
                <c:pt idx="1">
                  <c:v>797.87682652988906</c:v>
                </c:pt>
                <c:pt idx="2">
                  <c:v>789.18343155573916</c:v>
                </c:pt>
                <c:pt idx="3">
                  <c:v>777.96552843061443</c:v>
                </c:pt>
                <c:pt idx="4">
                  <c:v>762.16312930381753</c:v>
                </c:pt>
                <c:pt idx="5">
                  <c:v>742.97222662217359</c:v>
                </c:pt>
                <c:pt idx="6">
                  <c:v>720.65559058250835</c:v>
                </c:pt>
                <c:pt idx="7">
                  <c:v>695.69317587611511</c:v>
                </c:pt>
                <c:pt idx="8">
                  <c:v>671.41616269520875</c:v>
                </c:pt>
              </c:numCache>
              <c:extLst/>
            </c:numRef>
          </c:val>
          <c:smooth val="0"/>
        </c:ser>
        <c:ser>
          <c:idx val="1"/>
          <c:order val="1"/>
          <c:tx>
            <c:strRef>
              <c:f>stsenaariumid!$C$3</c:f>
              <c:strCache>
                <c:ptCount val="1"/>
                <c:pt idx="0">
                  <c:v>vastuvõtt 26, lõpetab 90%, tööle 90%</c:v>
                </c:pt>
              </c:strCache>
              <c:extLst xmlns:c15="http://schemas.microsoft.com/office/drawing/2012/chart"/>
            </c:strRef>
          </c:tx>
          <c:spPr>
            <a:ln w="25400" cap="rnd">
              <a:solidFill>
                <a:schemeClr val="tx1"/>
              </a:solidFill>
              <a:prstDash val="dash"/>
              <a:round/>
            </a:ln>
            <a:effectLst/>
          </c:spPr>
          <c:marker>
            <c:symbol val="none"/>
          </c:marker>
          <c:cat>
            <c:numRef>
              <c:f>stsenaariumid!$D$1:$T$1</c:f>
              <c:numCache>
                <c:formatCode>General</c:formatCode>
                <c:ptCount val="9"/>
                <c:pt idx="0">
                  <c:v>2014</c:v>
                </c:pt>
                <c:pt idx="1">
                  <c:v>2016</c:v>
                </c:pt>
                <c:pt idx="2">
                  <c:v>2018</c:v>
                </c:pt>
                <c:pt idx="3">
                  <c:v>2020</c:v>
                </c:pt>
                <c:pt idx="4">
                  <c:v>2022</c:v>
                </c:pt>
                <c:pt idx="5">
                  <c:v>2024</c:v>
                </c:pt>
                <c:pt idx="6">
                  <c:v>2026</c:v>
                </c:pt>
                <c:pt idx="7">
                  <c:v>2028</c:v>
                </c:pt>
                <c:pt idx="8">
                  <c:v>2030</c:v>
                </c:pt>
              </c:numCache>
              <c:extLst/>
            </c:numRef>
          </c:cat>
          <c:val>
            <c:numRef>
              <c:f>stsenaariumid!$D$3:$T$3</c:f>
              <c:numCache>
                <c:formatCode>0</c:formatCode>
                <c:ptCount val="9"/>
                <c:pt idx="0">
                  <c:v>792</c:v>
                </c:pt>
                <c:pt idx="1">
                  <c:v>797.87682652988906</c:v>
                </c:pt>
                <c:pt idx="2">
                  <c:v>791.52343155573908</c:v>
                </c:pt>
                <c:pt idx="3">
                  <c:v>784.94880086930129</c:v>
                </c:pt>
                <c:pt idx="4">
                  <c:v>773.73762967547214</c:v>
                </c:pt>
                <c:pt idx="5">
                  <c:v>759.07852281191526</c:v>
                </c:pt>
                <c:pt idx="6">
                  <c:v>741.2343952645183</c:v>
                </c:pt>
                <c:pt idx="7">
                  <c:v>720.6841205262931</c:v>
                </c:pt>
                <c:pt idx="8">
                  <c:v>700.75969362495653</c:v>
                </c:pt>
              </c:numCache>
              <c:extLst/>
            </c:numRef>
          </c:val>
          <c:smooth val="0"/>
        </c:ser>
        <c:ser>
          <c:idx val="5"/>
          <c:order val="5"/>
          <c:tx>
            <c:strRef>
              <c:f>stsenaariumid!$C$5</c:f>
              <c:strCache>
                <c:ptCount val="1"/>
                <c:pt idx="0">
                  <c:v>vastuvõtt 26, lõpetab 80%, tööle 80%</c:v>
                </c:pt>
              </c:strCache>
            </c:strRef>
          </c:tx>
          <c:spPr>
            <a:ln w="25400" cap="rnd">
              <a:solidFill>
                <a:schemeClr val="tx1"/>
              </a:solidFill>
              <a:prstDash val="solid"/>
              <a:round/>
            </a:ln>
            <a:effectLst/>
          </c:spPr>
          <c:marker>
            <c:symbol val="none"/>
          </c:marker>
          <c:cat>
            <c:numRef>
              <c:f>stsenaariumid!$D$1:$T$1</c:f>
              <c:numCache>
                <c:formatCode>General</c:formatCode>
                <c:ptCount val="9"/>
                <c:pt idx="0">
                  <c:v>2014</c:v>
                </c:pt>
                <c:pt idx="1">
                  <c:v>2016</c:v>
                </c:pt>
                <c:pt idx="2">
                  <c:v>2018</c:v>
                </c:pt>
                <c:pt idx="3">
                  <c:v>2020</c:v>
                </c:pt>
                <c:pt idx="4">
                  <c:v>2022</c:v>
                </c:pt>
                <c:pt idx="5">
                  <c:v>2024</c:v>
                </c:pt>
                <c:pt idx="6">
                  <c:v>2026</c:v>
                </c:pt>
                <c:pt idx="7">
                  <c:v>2028</c:v>
                </c:pt>
                <c:pt idx="8">
                  <c:v>2030</c:v>
                </c:pt>
              </c:numCache>
              <c:extLst/>
            </c:numRef>
          </c:cat>
          <c:val>
            <c:numRef>
              <c:f>stsenaariumid!$D$5:$T$5</c:f>
              <c:numCache>
                <c:formatCode>0</c:formatCode>
                <c:ptCount val="9"/>
                <c:pt idx="0">
                  <c:v>792</c:v>
                </c:pt>
                <c:pt idx="1">
                  <c:v>797.87682652988906</c:v>
                </c:pt>
                <c:pt idx="2">
                  <c:v>787.10343155573912</c:v>
                </c:pt>
                <c:pt idx="3">
                  <c:v>771.7581751517813</c:v>
                </c:pt>
                <c:pt idx="4">
                  <c:v>751.87468452901305</c:v>
                </c:pt>
                <c:pt idx="5">
                  <c:v>728.65551889795825</c:v>
                </c:pt>
                <c:pt idx="6">
                  <c:v>702.36331975405471</c:v>
                </c:pt>
                <c:pt idx="7">
                  <c:v>673.4790028537343</c:v>
                </c:pt>
                <c:pt idx="8">
                  <c:v>645.33302409098792</c:v>
                </c:pt>
              </c:numCache>
              <c:extLst/>
            </c:numRef>
          </c:val>
          <c:smooth val="0"/>
        </c:ser>
        <c:ser>
          <c:idx val="6"/>
          <c:order val="6"/>
          <c:tx>
            <c:strRef>
              <c:f>stsenaariumid!$C$6</c:f>
              <c:strCache>
                <c:ptCount val="1"/>
                <c:pt idx="0">
                  <c:v>vastuvõtt 40, lõpetab 90%, tööle 80%</c:v>
                </c:pt>
              </c:strCache>
            </c:strRef>
          </c:tx>
          <c:spPr>
            <a:ln w="19050" cap="rnd">
              <a:solidFill>
                <a:schemeClr val="tx1"/>
              </a:solidFill>
              <a:prstDash val="dashDot"/>
              <a:round/>
            </a:ln>
            <a:effectLst/>
          </c:spPr>
          <c:marker>
            <c:symbol val="none"/>
          </c:marker>
          <c:cat>
            <c:strLit>
              <c:ptCount val="9"/>
              <c:pt idx="0">
                <c:v>2014</c:v>
              </c:pt>
              <c:pt idx="1">
                <c:v>2016</c:v>
              </c:pt>
              <c:pt idx="2">
                <c:v>2018</c:v>
              </c:pt>
              <c:pt idx="3">
                <c:v>2020</c:v>
              </c:pt>
              <c:pt idx="4">
                <c:v>2022</c:v>
              </c:pt>
              <c:pt idx="5">
                <c:v>2024</c:v>
              </c:pt>
              <c:pt idx="6">
                <c:v>2026</c:v>
              </c:pt>
              <c:pt idx="7">
                <c:v>2028</c:v>
              </c:pt>
              <c:pt idx="8">
                <c:v>2030</c:v>
              </c:pt>
              <c:extLst>
                <c:ext xmlns:c15="http://schemas.microsoft.com/office/drawing/2012/chart" uri="{02D57815-91ED-43cb-92C2-25804820EDAC}">
                  <c15:autoCat val="1"/>
                </c:ext>
              </c:extLst>
            </c:strLit>
          </c:cat>
          <c:val>
            <c:numRef>
              <c:f>stsenaariumid!$D$6:$T$6</c:f>
              <c:numCache>
                <c:formatCode>0</c:formatCode>
                <c:ptCount val="9"/>
                <c:pt idx="0">
                  <c:v>792</c:v>
                </c:pt>
                <c:pt idx="1">
                  <c:v>797.87682652988906</c:v>
                </c:pt>
                <c:pt idx="2">
                  <c:v>799.26343155573909</c:v>
                </c:pt>
                <c:pt idx="3">
                  <c:v>808.04731739726617</c:v>
                </c:pt>
                <c:pt idx="4">
                  <c:v>812.0225155201764</c:v>
                </c:pt>
                <c:pt idx="5">
                  <c:v>812.35319482413888</c:v>
                </c:pt>
                <c:pt idx="6">
                  <c:v>809.30274921270598</c:v>
                </c:pt>
                <c:pt idx="7">
                  <c:v>803.34647590765212</c:v>
                </c:pt>
                <c:pt idx="8">
                  <c:v>797.81906516181573</c:v>
                </c:pt>
              </c:numCache>
              <c:extLst/>
            </c:numRef>
          </c:val>
          <c:smooth val="0"/>
        </c:ser>
        <c:dLbls>
          <c:showLegendKey val="0"/>
          <c:showVal val="0"/>
          <c:showCatName val="0"/>
          <c:showSerName val="0"/>
          <c:showPercent val="0"/>
          <c:showBubbleSize val="0"/>
        </c:dLbls>
        <c:smooth val="0"/>
        <c:axId val="120543824"/>
        <c:axId val="170393568"/>
        <c:extLst>
          <c:ext xmlns:c15="http://schemas.microsoft.com/office/drawing/2012/chart" uri="{02D57815-91ED-43cb-92C2-25804820EDAC}">
            <c15:filteredLineSeries>
              <c15:ser>
                <c:idx val="3"/>
                <c:order val="2"/>
                <c:tx>
                  <c:strRef>
                    <c:extLst>
                      <c:ext uri="{02D57815-91ED-43cb-92C2-25804820EDAC}">
                        <c15:formulaRef>
                          <c15:sqref>stsenaariumid!#REF!</c15:sqref>
                        </c15:formulaRef>
                      </c:ext>
                    </c:extLst>
                    <c:strCache>
                      <c:ptCount val="1"/>
                      <c:pt idx="0">
                        <c:v>#REF!</c:v>
                      </c:pt>
                    </c:strCache>
                  </c:strRef>
                </c:tx>
                <c:spPr>
                  <a:ln w="25400" cap="rnd">
                    <a:solidFill>
                      <a:schemeClr val="tx1">
                        <a:lumMod val="95000"/>
                        <a:lumOff val="5000"/>
                      </a:schemeClr>
                    </a:solidFill>
                    <a:prstDash val="sysDash"/>
                    <a:round/>
                  </a:ln>
                  <a:effectLst/>
                </c:spPr>
                <c:marker>
                  <c:symbol val="none"/>
                </c:marker>
                <c:cat>
                  <c:numRef>
                    <c:extLst>
                      <c:ext uri="{02D57815-91ED-43cb-92C2-25804820EDAC}">
                        <c15:formulaRef>
                          <c15:sqref>stsenaariumid!$D$1:$T$1</c15:sqref>
                        </c15:formulaRef>
                      </c:ext>
                    </c:extLst>
                    <c:numCache>
                      <c:formatCode>General</c:formatCode>
                      <c:ptCount val="17"/>
                      <c:pt idx="0">
                        <c:v>2014</c:v>
                      </c:pt>
                      <c:pt idx="1">
                        <c:v>2015</c:v>
                      </c:pt>
                      <c:pt idx="2">
                        <c:v>2016</c:v>
                      </c:pt>
                      <c:pt idx="3">
                        <c:v>2017</c:v>
                      </c:pt>
                      <c:pt idx="4">
                        <c:v>2018</c:v>
                      </c:pt>
                      <c:pt idx="5">
                        <c:v>2019</c:v>
                      </c:pt>
                      <c:pt idx="6">
                        <c:v>2020</c:v>
                      </c:pt>
                      <c:pt idx="7">
                        <c:v>2021</c:v>
                      </c:pt>
                      <c:pt idx="8">
                        <c:v>2022</c:v>
                      </c:pt>
                      <c:pt idx="9">
                        <c:v>2023</c:v>
                      </c:pt>
                      <c:pt idx="10">
                        <c:v>2024</c:v>
                      </c:pt>
                      <c:pt idx="11">
                        <c:v>2025</c:v>
                      </c:pt>
                      <c:pt idx="12">
                        <c:v>2026</c:v>
                      </c:pt>
                      <c:pt idx="13">
                        <c:v>2027</c:v>
                      </c:pt>
                      <c:pt idx="14">
                        <c:v>2028</c:v>
                      </c:pt>
                      <c:pt idx="15">
                        <c:v>2029</c:v>
                      </c:pt>
                      <c:pt idx="16">
                        <c:v>2030</c:v>
                      </c:pt>
                    </c:numCache>
                  </c:numRef>
                </c:cat>
                <c:val>
                  <c:numRef>
                    <c:extLst>
                      <c:ext uri="{02D57815-91ED-43cb-92C2-25804820EDAC}">
                        <c15:formulaRef>
                          <c15:sqref>stsenaariumid!#REF!</c15:sqref>
                        </c15:formulaRef>
                      </c:ext>
                    </c:extLst>
                    <c:numCache>
                      <c:formatCode>General</c:formatCode>
                      <c:ptCount val="1"/>
                      <c:pt idx="0">
                        <c:v>1</c:v>
                      </c:pt>
                    </c:numCache>
                  </c:numRef>
                </c:val>
                <c:smooth val="0"/>
              </c15:ser>
            </c15:filteredLineSeries>
            <c15:filteredLineSeries>
              <c15:ser>
                <c:idx val="2"/>
                <c:order val="3"/>
                <c:tx>
                  <c:strRef>
                    <c:extLst xmlns:c15="http://schemas.microsoft.com/office/drawing/2012/chart">
                      <c:ext xmlns:c15="http://schemas.microsoft.com/office/drawing/2012/chart" uri="{02D57815-91ED-43cb-92C2-25804820EDAC}">
                        <c15:formulaRef>
                          <c15:sqref>stsenaariumid!#REF!</c15:sqref>
                        </c15:formulaRef>
                      </c:ext>
                    </c:extLst>
                    <c:strCache>
                      <c:ptCount val="1"/>
                      <c:pt idx="0">
                        <c:v>#REF!</c:v>
                      </c:pt>
                    </c:strCache>
                  </c:strRef>
                </c:tx>
                <c:spPr>
                  <a:ln w="38100" cap="rnd">
                    <a:solidFill>
                      <a:schemeClr val="dk1">
                        <a:tint val="75000"/>
                      </a:schemeClr>
                    </a:solidFill>
                    <a:round/>
                  </a:ln>
                  <a:effectLst/>
                </c:spPr>
                <c:marker>
                  <c:symbol val="none"/>
                </c:marker>
                <c:cat>
                  <c:numRef>
                    <c:extLst xmlns:c15="http://schemas.microsoft.com/office/drawing/2012/chart">
                      <c:ext xmlns:c15="http://schemas.microsoft.com/office/drawing/2012/chart" uri="{02D57815-91ED-43cb-92C2-25804820EDAC}">
                        <c15:formulaRef>
                          <c15:sqref>stsenaariumid!$D$1:$T$1</c15:sqref>
                        </c15:formulaRef>
                      </c:ext>
                    </c:extLst>
                    <c:numCache>
                      <c:formatCode>General</c:formatCode>
                      <c:ptCount val="17"/>
                      <c:pt idx="0">
                        <c:v>2014</c:v>
                      </c:pt>
                      <c:pt idx="1">
                        <c:v>2015</c:v>
                      </c:pt>
                      <c:pt idx="2">
                        <c:v>2016</c:v>
                      </c:pt>
                      <c:pt idx="3">
                        <c:v>2017</c:v>
                      </c:pt>
                      <c:pt idx="4">
                        <c:v>2018</c:v>
                      </c:pt>
                      <c:pt idx="5">
                        <c:v>2019</c:v>
                      </c:pt>
                      <c:pt idx="6">
                        <c:v>2020</c:v>
                      </c:pt>
                      <c:pt idx="7">
                        <c:v>2021</c:v>
                      </c:pt>
                      <c:pt idx="8">
                        <c:v>2022</c:v>
                      </c:pt>
                      <c:pt idx="9">
                        <c:v>2023</c:v>
                      </c:pt>
                      <c:pt idx="10">
                        <c:v>2024</c:v>
                      </c:pt>
                      <c:pt idx="11">
                        <c:v>2025</c:v>
                      </c:pt>
                      <c:pt idx="12">
                        <c:v>2026</c:v>
                      </c:pt>
                      <c:pt idx="13">
                        <c:v>2027</c:v>
                      </c:pt>
                      <c:pt idx="14">
                        <c:v>2028</c:v>
                      </c:pt>
                      <c:pt idx="15">
                        <c:v>2029</c:v>
                      </c:pt>
                      <c:pt idx="16">
                        <c:v>2030</c:v>
                      </c:pt>
                    </c:numCache>
                  </c:numRef>
                </c:cat>
                <c:val>
                  <c:numRef>
                    <c:extLst xmlns:c15="http://schemas.microsoft.com/office/drawing/2012/chart">
                      <c:ext xmlns:c15="http://schemas.microsoft.com/office/drawing/2012/chart" uri="{02D57815-91ED-43cb-92C2-25804820EDAC}">
                        <c15:formulaRef>
                          <c15:sqref>stsenaariumid!#REF!</c15:sqref>
                        </c15:formulaRef>
                      </c:ext>
                    </c:extLst>
                    <c:numCache>
                      <c:formatCode>General</c:formatCode>
                      <c:ptCount val="1"/>
                      <c:pt idx="0">
                        <c:v>1</c:v>
                      </c:pt>
                    </c:numCache>
                  </c:numRef>
                </c:val>
                <c:smooth val="0"/>
              </c15:ser>
            </c15:filteredLineSeries>
            <c15:filteredLineSeries>
              <c15:ser>
                <c:idx val="4"/>
                <c:order val="4"/>
                <c:tx>
                  <c:strRef>
                    <c:extLst xmlns:c15="http://schemas.microsoft.com/office/drawing/2012/chart">
                      <c:ext xmlns:c15="http://schemas.microsoft.com/office/drawing/2012/chart" uri="{02D57815-91ED-43cb-92C2-25804820EDAC}">
                        <c15:formulaRef>
                          <c15:sqref>stsenaariumid!$C$4</c15:sqref>
                        </c15:formulaRef>
                      </c:ext>
                    </c:extLst>
                    <c:strCache>
                      <c:ptCount val="1"/>
                      <c:pt idx="0">
                        <c:v>vastuvõtt 26, lõpetab 80%, tööle 90%,</c:v>
                      </c:pt>
                    </c:strCache>
                  </c:strRef>
                </c:tx>
                <c:spPr>
                  <a:ln w="25400" cap="rnd">
                    <a:solidFill>
                      <a:schemeClr val="tx1"/>
                    </a:solidFill>
                    <a:prstDash val="dashDot"/>
                    <a:round/>
                  </a:ln>
                  <a:effectLst/>
                </c:spPr>
                <c:marker>
                  <c:symbol val="none"/>
                </c:marker>
                <c:cat>
                  <c:numRef>
                    <c:extLst xmlns:c15="http://schemas.microsoft.com/office/drawing/2012/chart">
                      <c:ext xmlns:c15="http://schemas.microsoft.com/office/drawing/2012/chart" uri="{02D57815-91ED-43cb-92C2-25804820EDAC}">
                        <c15:formulaRef>
                          <c15:sqref>stsenaariumid!$D$1:$T$1</c15:sqref>
                        </c15:formulaRef>
                      </c:ext>
                    </c:extLst>
                    <c:numCache>
                      <c:formatCode>General</c:formatCode>
                      <c:ptCount val="9"/>
                      <c:pt idx="0">
                        <c:v>2014</c:v>
                      </c:pt>
                      <c:pt idx="1">
                        <c:v>2016</c:v>
                      </c:pt>
                      <c:pt idx="2">
                        <c:v>2018</c:v>
                      </c:pt>
                      <c:pt idx="3">
                        <c:v>2020</c:v>
                      </c:pt>
                      <c:pt idx="4">
                        <c:v>2022</c:v>
                      </c:pt>
                      <c:pt idx="5">
                        <c:v>2024</c:v>
                      </c:pt>
                      <c:pt idx="6">
                        <c:v>2026</c:v>
                      </c:pt>
                      <c:pt idx="7">
                        <c:v>2028</c:v>
                      </c:pt>
                      <c:pt idx="8">
                        <c:v>2030</c:v>
                      </c:pt>
                    </c:numCache>
                  </c:numRef>
                </c:cat>
                <c:val>
                  <c:numRef>
                    <c:extLst xmlns:c15="http://schemas.microsoft.com/office/drawing/2012/chart">
                      <c:ext xmlns:c15="http://schemas.microsoft.com/office/drawing/2012/chart" uri="{02D57815-91ED-43cb-92C2-25804820EDAC}">
                        <c15:formulaRef>
                          <c15:sqref>stsenaariumid!$D$4:$T$4</c15:sqref>
                        </c15:formulaRef>
                      </c:ext>
                    </c:extLst>
                    <c:numCache>
                      <c:formatCode>0</c:formatCode>
                      <c:ptCount val="9"/>
                      <c:pt idx="0">
                        <c:v>792</c:v>
                      </c:pt>
                      <c:pt idx="1">
                        <c:v>797.87682652988906</c:v>
                      </c:pt>
                      <c:pt idx="2">
                        <c:v>789.18343155573916</c:v>
                      </c:pt>
                      <c:pt idx="3">
                        <c:v>777.96552843061443</c:v>
                      </c:pt>
                      <c:pt idx="4">
                        <c:v>762.16312930381753</c:v>
                      </c:pt>
                      <c:pt idx="5">
                        <c:v>742.97222662217359</c:v>
                      </c:pt>
                      <c:pt idx="6">
                        <c:v>720.65559058250835</c:v>
                      </c:pt>
                      <c:pt idx="7">
                        <c:v>695.69317587611511</c:v>
                      </c:pt>
                      <c:pt idx="8">
                        <c:v>671.41616269520875</c:v>
                      </c:pt>
                    </c:numCache>
                  </c:numRef>
                </c:val>
                <c:smooth val="0"/>
              </c15:ser>
            </c15:filteredLineSeries>
          </c:ext>
        </c:extLst>
      </c:lineChart>
      <c:catAx>
        <c:axId val="120543824"/>
        <c:scaling>
          <c:orientation val="minMax"/>
        </c:scaling>
        <c:delete val="0"/>
        <c:axPos val="b"/>
        <c:title>
          <c:tx>
            <c:rich>
              <a:bodyPr rot="0" spcFirstLastPara="1" vertOverflow="ellipsis" vert="horz" wrap="square" anchor="ctr" anchorCtr="1"/>
              <a:lstStyle/>
              <a:p>
                <a:pPr>
                  <a:defRPr sz="1400" b="0" i="0" u="none" strike="noStrike" kern="1200" cap="none" baseline="0">
                    <a:solidFill>
                      <a:sysClr val="windowText" lastClr="000000"/>
                    </a:solidFill>
                    <a:latin typeface="Calibri" panose="020F0502020204030204" pitchFamily="34" charset="0"/>
                    <a:ea typeface="+mn-ea"/>
                    <a:cs typeface="+mn-cs"/>
                  </a:defRPr>
                </a:pPr>
                <a:r>
                  <a:rPr lang="et-EE" sz="1400" cap="none" baseline="0">
                    <a:solidFill>
                      <a:sysClr val="windowText" lastClr="000000"/>
                    </a:solidFill>
                    <a:latin typeface="Calibri" panose="020F0502020204030204" pitchFamily="34" charset="0"/>
                  </a:rPr>
                  <a:t>A</a:t>
                </a:r>
                <a:r>
                  <a:rPr lang="en-US" sz="1400" cap="none" baseline="0">
                    <a:solidFill>
                      <a:sysClr val="windowText" lastClr="000000"/>
                    </a:solidFill>
                    <a:latin typeface="Calibri" panose="020F0502020204030204" pitchFamily="34" charset="0"/>
                  </a:rPr>
                  <a:t>astad</a:t>
                </a:r>
              </a:p>
            </c:rich>
          </c:tx>
          <c:layout>
            <c:manualLayout>
              <c:xMode val="edge"/>
              <c:yMode val="edge"/>
              <c:x val="0.48234193827037436"/>
              <c:y val="0.93154040519971781"/>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cap="none" spc="0" normalizeH="0" baseline="0">
                <a:solidFill>
                  <a:sysClr val="windowText" lastClr="000000"/>
                </a:solidFill>
                <a:latin typeface="Calibri" panose="020F0502020204030204" pitchFamily="34" charset="0"/>
                <a:ea typeface="+mn-ea"/>
                <a:cs typeface="+mn-cs"/>
              </a:defRPr>
            </a:pPr>
            <a:endParaRPr lang="et-EE"/>
          </a:p>
        </c:txPr>
        <c:crossAx val="170393568"/>
        <c:crosses val="autoZero"/>
        <c:auto val="1"/>
        <c:lblAlgn val="ctr"/>
        <c:lblOffset val="100"/>
        <c:noMultiLvlLbl val="0"/>
      </c:catAx>
      <c:valAx>
        <c:axId val="170393568"/>
        <c:scaling>
          <c:orientation val="minMax"/>
          <c:min val="600"/>
        </c:scaling>
        <c:delete val="0"/>
        <c:axPos val="l"/>
        <c:title>
          <c:tx>
            <c:rich>
              <a:bodyPr rot="-5400000" spcFirstLastPara="1" vertOverflow="ellipsis" vert="horz" wrap="square" anchor="ctr" anchorCtr="1"/>
              <a:lstStyle/>
              <a:p>
                <a:pPr>
                  <a:defRPr sz="1400" b="0" i="0" u="none" strike="noStrike" kern="1200" cap="all" baseline="0">
                    <a:solidFill>
                      <a:schemeClr val="tx1">
                        <a:lumMod val="65000"/>
                        <a:lumOff val="35000"/>
                      </a:schemeClr>
                    </a:solidFill>
                    <a:latin typeface="+mn-lt"/>
                    <a:ea typeface="+mn-ea"/>
                    <a:cs typeface="+mn-cs"/>
                  </a:defRPr>
                </a:pPr>
                <a:r>
                  <a:rPr lang="et-EE" sz="1400" cap="none" baseline="0">
                    <a:solidFill>
                      <a:sysClr val="windowText" lastClr="000000"/>
                    </a:solidFill>
                    <a:latin typeface="+mn-lt"/>
                  </a:rPr>
                  <a:t>P</a:t>
                </a:r>
                <a:r>
                  <a:rPr lang="en-US" sz="1400" cap="none" baseline="0">
                    <a:solidFill>
                      <a:sysClr val="windowText" lastClr="000000"/>
                    </a:solidFill>
                    <a:latin typeface="+mn-lt"/>
                  </a:rPr>
                  <a:t>erearstide arv</a:t>
                </a:r>
              </a:p>
            </c:rich>
          </c:tx>
          <c:layout>
            <c:manualLayout>
              <c:xMode val="edge"/>
              <c:yMode val="edge"/>
              <c:x val="3.8172406713469332E-4"/>
              <c:y val="0.34104445623440466"/>
            </c:manualLayout>
          </c:layout>
          <c:overlay val="0"/>
          <c:spPr>
            <a:noFill/>
            <a:ln>
              <a:noFill/>
            </a:ln>
            <a:effectLst/>
          </c:spPr>
        </c:title>
        <c:numFmt formatCode="0" sourceLinked="1"/>
        <c:majorTickMark val="none"/>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Calibri" panose="020F0502020204030204" pitchFamily="34" charset="0"/>
                <a:ea typeface="+mn-ea"/>
                <a:cs typeface="+mn-cs"/>
              </a:defRPr>
            </a:pPr>
            <a:endParaRPr lang="et-EE"/>
          </a:p>
        </c:txPr>
        <c:crossAx val="120543824"/>
        <c:crosses val="autoZero"/>
        <c:crossBetween val="between"/>
        <c:majorUnit val="50"/>
      </c:valAx>
      <c:spPr>
        <a:noFill/>
        <a:ln w="25400">
          <a:noFill/>
        </a:ln>
        <a:effectLst/>
      </c:spPr>
    </c:plotArea>
    <c:legend>
      <c:legendPos val="t"/>
      <c:layout>
        <c:manualLayout>
          <c:xMode val="edge"/>
          <c:yMode val="edge"/>
          <c:x val="6.5229193588600021E-2"/>
          <c:y val="1.6682833900561224E-2"/>
          <c:w val="0.89209707842853014"/>
          <c:h val="9.6931103459784201E-2"/>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t-EE"/>
        </a:p>
      </c:txPr>
    </c:legend>
    <c:plotVisOnly val="1"/>
    <c:dispBlanksAs val="gap"/>
    <c:showDLblsOverMax val="0"/>
  </c:chart>
  <c:spPr>
    <a:solidFill>
      <a:schemeClr val="bg1"/>
    </a:solidFill>
    <a:ln w="9525" cap="flat" cmpd="sng" algn="ctr">
      <a:noFill/>
      <a:round/>
    </a:ln>
    <a:effectLst/>
  </c:spPr>
  <c:txPr>
    <a:bodyPr/>
    <a:lstStyle/>
    <a:p>
      <a:pPr>
        <a:defRPr/>
      </a:pPr>
      <a:endParaRPr lang="et-E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441928584916846"/>
          <c:y val="0.18592386367397679"/>
          <c:w val="0.86895031729806482"/>
          <c:h val="0.68463666985108396"/>
        </c:manualLayout>
      </c:layout>
      <c:lineChart>
        <c:grouping val="standard"/>
        <c:varyColors val="0"/>
        <c:ser>
          <c:idx val="0"/>
          <c:order val="0"/>
          <c:tx>
            <c:strRef>
              <c:f>stsenaariumid!$C$11</c:f>
              <c:strCache>
                <c:ptCount val="1"/>
                <c:pt idx="0">
                  <c:v>vastuvõtt 38, lõpetab 90%, tööle 80%, nimistuid 782</c:v>
                </c:pt>
              </c:strCache>
            </c:strRef>
          </c:tx>
          <c:spPr>
            <a:ln w="19050" cap="rnd">
              <a:solidFill>
                <a:sysClr val="windowText" lastClr="000000"/>
              </a:solidFill>
              <a:round/>
            </a:ln>
            <a:effectLst/>
          </c:spPr>
          <c:marker>
            <c:symbol val="none"/>
          </c:marker>
          <c:cat>
            <c:numRef>
              <c:f>stsenaariumid!$D$10:$T$10</c:f>
              <c:numCache>
                <c:formatCode>General</c:formatCode>
                <c:ptCount val="9"/>
                <c:pt idx="0">
                  <c:v>2014</c:v>
                </c:pt>
                <c:pt idx="1">
                  <c:v>2016</c:v>
                </c:pt>
                <c:pt idx="2">
                  <c:v>2018</c:v>
                </c:pt>
                <c:pt idx="3">
                  <c:v>2020</c:v>
                </c:pt>
                <c:pt idx="4">
                  <c:v>2022</c:v>
                </c:pt>
                <c:pt idx="5">
                  <c:v>2024</c:v>
                </c:pt>
                <c:pt idx="6">
                  <c:v>2026</c:v>
                </c:pt>
                <c:pt idx="7">
                  <c:v>2028</c:v>
                </c:pt>
                <c:pt idx="8">
                  <c:v>2030</c:v>
                </c:pt>
              </c:numCache>
              <c:extLst/>
            </c:numRef>
          </c:cat>
          <c:val>
            <c:numRef>
              <c:f>stsenaariumid!$D$11:$T$11</c:f>
              <c:numCache>
                <c:formatCode>0</c:formatCode>
                <c:ptCount val="9"/>
                <c:pt idx="0">
                  <c:v>792</c:v>
                </c:pt>
                <c:pt idx="1">
                  <c:v>797.87682652988906</c:v>
                </c:pt>
                <c:pt idx="2">
                  <c:v>797.82343155573915</c:v>
                </c:pt>
                <c:pt idx="3">
                  <c:v>803.74991897345876</c:v>
                </c:pt>
                <c:pt idx="4">
                  <c:v>804.89974606069654</c:v>
                </c:pt>
                <c:pt idx="5">
                  <c:v>802.44162793814382</c:v>
                </c:pt>
                <c:pt idx="6">
                  <c:v>796.63886940839211</c:v>
                </c:pt>
                <c:pt idx="7">
                  <c:v>787.96743304600409</c:v>
                </c:pt>
                <c:pt idx="8">
                  <c:v>779.76150766658634</c:v>
                </c:pt>
              </c:numCache>
              <c:extLst/>
            </c:numRef>
          </c:val>
          <c:smooth val="0"/>
        </c:ser>
        <c:ser>
          <c:idx val="1"/>
          <c:order val="1"/>
          <c:tx>
            <c:strRef>
              <c:f>stsenaariumid!$C$12</c:f>
              <c:strCache>
                <c:ptCount val="1"/>
                <c:pt idx="0">
                  <c:v>vastuvõtt 34, lõpetab 90%, tööle 90%, nimistuid 782</c:v>
                </c:pt>
              </c:strCache>
            </c:strRef>
          </c:tx>
          <c:spPr>
            <a:ln w="25400" cap="rnd">
              <a:solidFill>
                <a:sysClr val="windowText" lastClr="000000"/>
              </a:solidFill>
              <a:prstDash val="dashDot"/>
              <a:round/>
            </a:ln>
            <a:effectLst/>
          </c:spPr>
          <c:marker>
            <c:symbol val="none"/>
          </c:marker>
          <c:cat>
            <c:numRef>
              <c:f>stsenaariumid!$D$10:$T$10</c:f>
              <c:numCache>
                <c:formatCode>General</c:formatCode>
                <c:ptCount val="9"/>
                <c:pt idx="0">
                  <c:v>2014</c:v>
                </c:pt>
                <c:pt idx="1">
                  <c:v>2016</c:v>
                </c:pt>
                <c:pt idx="2">
                  <c:v>2018</c:v>
                </c:pt>
                <c:pt idx="3">
                  <c:v>2020</c:v>
                </c:pt>
                <c:pt idx="4">
                  <c:v>2022</c:v>
                </c:pt>
                <c:pt idx="5">
                  <c:v>2024</c:v>
                </c:pt>
                <c:pt idx="6">
                  <c:v>2026</c:v>
                </c:pt>
                <c:pt idx="7">
                  <c:v>2028</c:v>
                </c:pt>
                <c:pt idx="8">
                  <c:v>2030</c:v>
                </c:pt>
              </c:numCache>
              <c:extLst/>
            </c:numRef>
          </c:cat>
          <c:val>
            <c:numRef>
              <c:f>stsenaariumid!$D$12:$T$12</c:f>
              <c:numCache>
                <c:formatCode>0</c:formatCode>
                <c:ptCount val="9"/>
                <c:pt idx="0">
                  <c:v>792</c:v>
                </c:pt>
                <c:pt idx="1">
                  <c:v>797.87682652988906</c:v>
                </c:pt>
                <c:pt idx="2">
                  <c:v>798.0034315557391</c:v>
                </c:pt>
                <c:pt idx="3">
                  <c:v>804.28709377643463</c:v>
                </c:pt>
                <c:pt idx="4">
                  <c:v>805.79009224313143</c:v>
                </c:pt>
                <c:pt idx="5">
                  <c:v>803.68057379889319</c:v>
                </c:pt>
                <c:pt idx="6">
                  <c:v>798.22185438393126</c:v>
                </c:pt>
                <c:pt idx="7">
                  <c:v>789.88981340370992</c:v>
                </c:pt>
                <c:pt idx="8">
                  <c:v>782.01870235348986</c:v>
                </c:pt>
              </c:numCache>
              <c:extLst/>
            </c:numRef>
          </c:val>
          <c:smooth val="0"/>
        </c:ser>
        <c:ser>
          <c:idx val="2"/>
          <c:order val="2"/>
          <c:tx>
            <c:strRef>
              <c:f>stsenaariumid!$C$14</c:f>
              <c:strCache>
                <c:ptCount val="1"/>
                <c:pt idx="0">
                  <c:v>vastuvõtt 32, lõpetab 90%, tööle 80%, nimistuid 721</c:v>
                </c:pt>
              </c:strCache>
            </c:strRef>
          </c:tx>
          <c:spPr>
            <a:ln w="25400" cap="rnd">
              <a:solidFill>
                <a:sysClr val="windowText" lastClr="000000"/>
              </a:solidFill>
              <a:prstDash val="sysDash"/>
              <a:round/>
            </a:ln>
            <a:effectLst/>
          </c:spPr>
          <c:marker>
            <c:symbol val="none"/>
          </c:marker>
          <c:cat>
            <c:numRef>
              <c:f>stsenaariumid!$D$10:$T$10</c:f>
              <c:numCache>
                <c:formatCode>General</c:formatCode>
                <c:ptCount val="9"/>
                <c:pt idx="0">
                  <c:v>2014</c:v>
                </c:pt>
                <c:pt idx="1">
                  <c:v>2016</c:v>
                </c:pt>
                <c:pt idx="2">
                  <c:v>2018</c:v>
                </c:pt>
                <c:pt idx="3">
                  <c:v>2020</c:v>
                </c:pt>
                <c:pt idx="4">
                  <c:v>2022</c:v>
                </c:pt>
                <c:pt idx="5">
                  <c:v>2024</c:v>
                </c:pt>
                <c:pt idx="6">
                  <c:v>2026</c:v>
                </c:pt>
                <c:pt idx="7">
                  <c:v>2028</c:v>
                </c:pt>
                <c:pt idx="8">
                  <c:v>2030</c:v>
                </c:pt>
              </c:numCache>
              <c:extLst/>
            </c:numRef>
          </c:cat>
          <c:val>
            <c:numRef>
              <c:f>stsenaariumid!$D$14:$T$14</c:f>
              <c:numCache>
                <c:formatCode>0</c:formatCode>
                <c:ptCount val="9"/>
                <c:pt idx="0">
                  <c:v>792</c:v>
                </c:pt>
                <c:pt idx="1">
                  <c:v>797.87682652988906</c:v>
                </c:pt>
                <c:pt idx="2">
                  <c:v>793.5034315557391</c:v>
                </c:pt>
                <c:pt idx="3">
                  <c:v>790.85772370203642</c:v>
                </c:pt>
                <c:pt idx="4">
                  <c:v>783.53143768225686</c:v>
                </c:pt>
                <c:pt idx="5">
                  <c:v>772.70692728015854</c:v>
                </c:pt>
                <c:pt idx="6">
                  <c:v>758.64722999545006</c:v>
                </c:pt>
                <c:pt idx="7">
                  <c:v>741.83030446105943</c:v>
                </c:pt>
                <c:pt idx="8">
                  <c:v>725.58883518089726</c:v>
                </c:pt>
              </c:numCache>
              <c:extLst/>
            </c:numRef>
          </c:val>
          <c:smooth val="0"/>
        </c:ser>
        <c:ser>
          <c:idx val="3"/>
          <c:order val="3"/>
          <c:tx>
            <c:strRef>
              <c:f>stsenaariumid!$C$15</c:f>
              <c:strCache>
                <c:ptCount val="1"/>
                <c:pt idx="0">
                  <c:v>vastuvõtt 28, lõpetab 90%, tööle 90%, nimistuid 721</c:v>
                </c:pt>
              </c:strCache>
            </c:strRef>
          </c:tx>
          <c:spPr>
            <a:ln w="25400" cap="rnd">
              <a:solidFill>
                <a:sysClr val="windowText" lastClr="000000">
                  <a:lumMod val="65000"/>
                  <a:lumOff val="35000"/>
                </a:sysClr>
              </a:solidFill>
              <a:prstDash val="sysDot"/>
              <a:round/>
            </a:ln>
            <a:effectLst/>
          </c:spPr>
          <c:marker>
            <c:symbol val="none"/>
          </c:marker>
          <c:cat>
            <c:numRef>
              <c:f>stsenaariumid!$D$10:$T$10</c:f>
              <c:numCache>
                <c:formatCode>General</c:formatCode>
                <c:ptCount val="9"/>
                <c:pt idx="0">
                  <c:v>2014</c:v>
                </c:pt>
                <c:pt idx="1">
                  <c:v>2016</c:v>
                </c:pt>
                <c:pt idx="2">
                  <c:v>2018</c:v>
                </c:pt>
                <c:pt idx="3">
                  <c:v>2020</c:v>
                </c:pt>
                <c:pt idx="4">
                  <c:v>2022</c:v>
                </c:pt>
                <c:pt idx="5">
                  <c:v>2024</c:v>
                </c:pt>
                <c:pt idx="6">
                  <c:v>2026</c:v>
                </c:pt>
                <c:pt idx="7">
                  <c:v>2028</c:v>
                </c:pt>
                <c:pt idx="8">
                  <c:v>2030</c:v>
                </c:pt>
              </c:numCache>
              <c:extLst/>
            </c:numRef>
          </c:cat>
          <c:val>
            <c:numRef>
              <c:f>stsenaariumid!$D$15:$T$15</c:f>
              <c:numCache>
                <c:formatCode>0</c:formatCode>
                <c:ptCount val="9"/>
                <c:pt idx="0">
                  <c:v>792</c:v>
                </c:pt>
                <c:pt idx="1">
                  <c:v>797.87682652988906</c:v>
                </c:pt>
                <c:pt idx="2">
                  <c:v>793.14343155573908</c:v>
                </c:pt>
                <c:pt idx="3">
                  <c:v>789.78337409608469</c:v>
                </c:pt>
                <c:pt idx="4">
                  <c:v>781.7507453173871</c:v>
                </c:pt>
                <c:pt idx="5">
                  <c:v>770.22903555865992</c:v>
                </c:pt>
                <c:pt idx="6">
                  <c:v>755.48126004437165</c:v>
                </c:pt>
                <c:pt idx="7">
                  <c:v>737.98554374564753</c:v>
                </c:pt>
                <c:pt idx="8">
                  <c:v>721.07444580709</c:v>
                </c:pt>
              </c:numCache>
              <c:extLst/>
            </c:numRef>
          </c:val>
          <c:smooth val="0"/>
        </c:ser>
        <c:dLbls>
          <c:showLegendKey val="0"/>
          <c:showVal val="0"/>
          <c:showCatName val="0"/>
          <c:showSerName val="0"/>
          <c:showPercent val="0"/>
          <c:showBubbleSize val="0"/>
        </c:dLbls>
        <c:smooth val="0"/>
        <c:axId val="170394352"/>
        <c:axId val="170394744"/>
      </c:lineChart>
      <c:catAx>
        <c:axId val="170394352"/>
        <c:scaling>
          <c:orientation val="minMax"/>
        </c:scaling>
        <c:delete val="0"/>
        <c:axPos val="b"/>
        <c:title>
          <c:tx>
            <c:rich>
              <a:bodyPr rot="0" spcFirstLastPara="1" vertOverflow="ellipsis" vert="horz" wrap="square" anchor="ctr" anchorCtr="1"/>
              <a:lstStyle/>
              <a:p>
                <a:pPr>
                  <a:defRPr sz="1400" b="0" i="0" u="none" strike="noStrike" kern="1200" baseline="0">
                    <a:solidFill>
                      <a:sysClr val="windowText" lastClr="000000"/>
                    </a:solidFill>
                    <a:latin typeface="Calibri" panose="020F0502020204030204" pitchFamily="34" charset="0"/>
                    <a:ea typeface="+mn-ea"/>
                    <a:cs typeface="+mn-cs"/>
                  </a:defRPr>
                </a:pPr>
                <a:r>
                  <a:rPr lang="et-EE" sz="1400" baseline="0">
                    <a:solidFill>
                      <a:sysClr val="windowText" lastClr="000000"/>
                    </a:solidFill>
                    <a:latin typeface="Calibri" panose="020F0502020204030204" pitchFamily="34" charset="0"/>
                  </a:rPr>
                  <a:t>A</a:t>
                </a:r>
                <a:r>
                  <a:rPr lang="en-US" sz="1400" baseline="0">
                    <a:solidFill>
                      <a:sysClr val="windowText" lastClr="000000"/>
                    </a:solidFill>
                    <a:latin typeface="Calibri" panose="020F0502020204030204" pitchFamily="34" charset="0"/>
                  </a:rPr>
                  <a:t>astad</a:t>
                </a:r>
              </a:p>
            </c:rich>
          </c:tx>
          <c:layout>
            <c:manualLayout>
              <c:xMode val="edge"/>
              <c:yMode val="edge"/>
              <c:x val="0.46909705723482836"/>
              <c:y val="0.92602355951251503"/>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Calibri" panose="020F0502020204030204" pitchFamily="34" charset="0"/>
                <a:ea typeface="+mn-ea"/>
                <a:cs typeface="+mn-cs"/>
              </a:defRPr>
            </a:pPr>
            <a:endParaRPr lang="et-EE"/>
          </a:p>
        </c:txPr>
        <c:crossAx val="170394744"/>
        <c:crosses val="autoZero"/>
        <c:auto val="1"/>
        <c:lblAlgn val="ctr"/>
        <c:lblOffset val="100"/>
        <c:noMultiLvlLbl val="0"/>
      </c:catAx>
      <c:valAx>
        <c:axId val="170394744"/>
        <c:scaling>
          <c:orientation val="minMax"/>
          <c:min val="700"/>
        </c:scaling>
        <c:delete val="0"/>
        <c:axPos val="l"/>
        <c:title>
          <c:tx>
            <c:rich>
              <a:bodyPr rot="-5400000" spcFirstLastPara="1" vertOverflow="ellipsis" vert="horz" wrap="square" anchor="ctr" anchorCtr="1"/>
              <a:lstStyle/>
              <a:p>
                <a:pPr>
                  <a:defRPr sz="1400" b="0" i="0" u="none" strike="noStrike" kern="1200" baseline="0">
                    <a:solidFill>
                      <a:sysClr val="windowText" lastClr="000000"/>
                    </a:solidFill>
                    <a:latin typeface="Calibri" panose="020F0502020204030204" pitchFamily="34" charset="0"/>
                    <a:ea typeface="+mn-ea"/>
                    <a:cs typeface="+mn-cs"/>
                  </a:defRPr>
                </a:pPr>
                <a:r>
                  <a:rPr lang="et-EE" sz="1400" baseline="0">
                    <a:solidFill>
                      <a:sysClr val="windowText" lastClr="000000"/>
                    </a:solidFill>
                    <a:latin typeface="Calibri" panose="020F0502020204030204" pitchFamily="34" charset="0"/>
                  </a:rPr>
                  <a:t>P</a:t>
                </a:r>
                <a:r>
                  <a:rPr lang="en-US" sz="1400" baseline="0">
                    <a:solidFill>
                      <a:sysClr val="windowText" lastClr="000000"/>
                    </a:solidFill>
                    <a:latin typeface="Calibri" panose="020F0502020204030204" pitchFamily="34" charset="0"/>
                  </a:rPr>
                  <a:t>erearstide arv</a:t>
                </a:r>
              </a:p>
            </c:rich>
          </c:tx>
          <c:layout>
            <c:manualLayout>
              <c:xMode val="edge"/>
              <c:yMode val="edge"/>
              <c:x val="1.2554927809165096E-2"/>
              <c:y val="0.40063212838011814"/>
            </c:manualLayout>
          </c:layout>
          <c:overlay val="0"/>
          <c:spPr>
            <a:noFill/>
            <a:ln>
              <a:noFill/>
            </a:ln>
            <a:effectLst/>
          </c:sp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Calibri" panose="020F0502020204030204" pitchFamily="34" charset="0"/>
                <a:ea typeface="+mn-ea"/>
                <a:cs typeface="+mn-cs"/>
              </a:defRPr>
            </a:pPr>
            <a:endParaRPr lang="et-EE"/>
          </a:p>
        </c:txPr>
        <c:crossAx val="170394352"/>
        <c:crosses val="autoZero"/>
        <c:crossBetween val="between"/>
      </c:valAx>
      <c:spPr>
        <a:noFill/>
        <a:ln w="25400">
          <a:noFill/>
        </a:ln>
        <a:effectLst/>
      </c:spPr>
    </c:plotArea>
    <c:legend>
      <c:legendPos val="t"/>
      <c:legendEntry>
        <c:idx val="0"/>
        <c:txPr>
          <a:bodyPr rot="0" spcFirstLastPara="1" vertOverflow="ellipsis" vert="horz" wrap="square" anchor="ctr" anchorCtr="1"/>
          <a:lstStyle/>
          <a:p>
            <a:pPr>
              <a:defRPr sz="1400" b="0" i="0" u="none" strike="noStrike" kern="1200" baseline="0">
                <a:solidFill>
                  <a:sysClr val="windowText" lastClr="000000"/>
                </a:solidFill>
                <a:latin typeface="Calibri" panose="020F0502020204030204" pitchFamily="34" charset="0"/>
                <a:ea typeface="+mn-ea"/>
                <a:cs typeface="+mn-cs"/>
              </a:defRPr>
            </a:pPr>
            <a:endParaRPr lang="et-EE"/>
          </a:p>
        </c:txPr>
      </c:legendEntry>
      <c:layout>
        <c:manualLayout>
          <c:xMode val="edge"/>
          <c:yMode val="edge"/>
          <c:x val="0"/>
          <c:y val="6.6642291486830986E-4"/>
          <c:w val="1"/>
          <c:h val="0.16222568805018261"/>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Calibri" panose="020F0502020204030204" pitchFamily="34" charset="0"/>
              <a:ea typeface="+mn-ea"/>
              <a:cs typeface="+mn-cs"/>
            </a:defRPr>
          </a:pPr>
          <a:endParaRPr lang="et-EE"/>
        </a:p>
      </c:txPr>
    </c:legend>
    <c:plotVisOnly val="1"/>
    <c:dispBlanksAs val="gap"/>
    <c:showDLblsOverMax val="0"/>
  </c:chart>
  <c:spPr>
    <a:solidFill>
      <a:schemeClr val="bg1"/>
    </a:solidFill>
    <a:ln w="9525" cap="flat" cmpd="sng" algn="ctr">
      <a:noFill/>
      <a:round/>
    </a:ln>
    <a:effectLst/>
  </c:spPr>
  <c:txPr>
    <a:bodyPr/>
    <a:lstStyle/>
    <a:p>
      <a:pPr>
        <a:defRPr/>
      </a:pPr>
      <a:endParaRPr lang="et-EE"/>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t-EE"/>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11125214348206475"/>
          <c:y val="3.5171940217009111E-2"/>
          <c:w val="0.85219408180038114"/>
          <c:h val="0.74233425230429229"/>
        </c:manualLayout>
      </c:layout>
      <c:areaChart>
        <c:grouping val="stacked"/>
        <c:varyColors val="0"/>
        <c:ser>
          <c:idx val="0"/>
          <c:order val="0"/>
          <c:tx>
            <c:strRef>
              <c:f>töötavad!$C$1</c:f>
              <c:strCache>
                <c:ptCount val="1"/>
                <c:pt idx="0">
                  <c:v>≤ 34</c:v>
                </c:pt>
              </c:strCache>
            </c:strRef>
          </c:tx>
          <c:spPr>
            <a:solidFill>
              <a:schemeClr val="accent1">
                <a:lumMod val="50000"/>
              </a:schemeClr>
            </a:solidFill>
            <a:ln>
              <a:solidFill>
                <a:schemeClr val="accent1">
                  <a:lumMod val="50000"/>
                </a:schemeClr>
              </a:solidFill>
            </a:ln>
            <a:effectLst/>
          </c:spPr>
          <c:cat>
            <c:numRef>
              <c:extLst>
                <c:ext xmlns:c15="http://schemas.microsoft.com/office/drawing/2012/chart" uri="{02D57815-91ED-43cb-92C2-25804820EDAC}">
                  <c15:fullRef>
                    <c15:sqref>töötavad!$A$2:$A$24</c15:sqref>
                  </c15:fullRef>
                </c:ext>
              </c:extLst>
              <c:f>töötavad!$A$15:$A$23</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extLst>
                <c:ext xmlns:c15="http://schemas.microsoft.com/office/drawing/2012/chart" uri="{02D57815-91ED-43cb-92C2-25804820EDAC}">
                  <c15:fullRef>
                    <c15:sqref>töötavad!$C$2:$C$24</c15:sqref>
                  </c15:fullRef>
                </c:ext>
              </c:extLst>
              <c:f>töötavad!$C$15:$C$23</c:f>
              <c:numCache>
                <c:formatCode>General</c:formatCode>
                <c:ptCount val="9"/>
                <c:pt idx="0">
                  <c:v>117</c:v>
                </c:pt>
                <c:pt idx="1">
                  <c:v>152</c:v>
                </c:pt>
                <c:pt idx="2">
                  <c:v>161</c:v>
                </c:pt>
                <c:pt idx="3">
                  <c:v>165</c:v>
                </c:pt>
                <c:pt idx="4">
                  <c:v>180</c:v>
                </c:pt>
                <c:pt idx="5">
                  <c:v>204</c:v>
                </c:pt>
                <c:pt idx="6">
                  <c:v>189</c:v>
                </c:pt>
                <c:pt idx="7">
                  <c:v>224</c:v>
                </c:pt>
                <c:pt idx="8">
                  <c:v>229</c:v>
                </c:pt>
              </c:numCache>
            </c:numRef>
          </c:val>
        </c:ser>
        <c:ser>
          <c:idx val="1"/>
          <c:order val="1"/>
          <c:tx>
            <c:strRef>
              <c:f>töötavad!$D$1</c:f>
              <c:strCache>
                <c:ptCount val="1"/>
                <c:pt idx="0">
                  <c:v>34-44</c:v>
                </c:pt>
              </c:strCache>
            </c:strRef>
          </c:tx>
          <c:spPr>
            <a:solidFill>
              <a:schemeClr val="accent1">
                <a:lumMod val="75000"/>
              </a:schemeClr>
            </a:solidFill>
            <a:ln>
              <a:solidFill>
                <a:schemeClr val="accent1">
                  <a:lumMod val="75000"/>
                </a:schemeClr>
              </a:solidFill>
            </a:ln>
            <a:effectLst/>
          </c:spPr>
          <c:cat>
            <c:numRef>
              <c:extLst>
                <c:ext xmlns:c15="http://schemas.microsoft.com/office/drawing/2012/chart" uri="{02D57815-91ED-43cb-92C2-25804820EDAC}">
                  <c15:fullRef>
                    <c15:sqref>töötavad!$A$2:$A$24</c15:sqref>
                  </c15:fullRef>
                </c:ext>
              </c:extLst>
              <c:f>töötavad!$A$15:$A$23</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extLst>
                <c:ext xmlns:c15="http://schemas.microsoft.com/office/drawing/2012/chart" uri="{02D57815-91ED-43cb-92C2-25804820EDAC}">
                  <c15:fullRef>
                    <c15:sqref>töötavad!$D$2:$D$24</c15:sqref>
                  </c15:fullRef>
                </c:ext>
              </c:extLst>
              <c:f>töötavad!$D$15:$D$23</c:f>
              <c:numCache>
                <c:formatCode>General</c:formatCode>
                <c:ptCount val="9"/>
                <c:pt idx="0">
                  <c:v>170</c:v>
                </c:pt>
                <c:pt idx="1">
                  <c:v>250</c:v>
                </c:pt>
                <c:pt idx="2">
                  <c:v>254</c:v>
                </c:pt>
                <c:pt idx="3">
                  <c:v>262</c:v>
                </c:pt>
                <c:pt idx="4">
                  <c:v>258</c:v>
                </c:pt>
                <c:pt idx="5">
                  <c:v>240</c:v>
                </c:pt>
                <c:pt idx="6">
                  <c:v>236</c:v>
                </c:pt>
                <c:pt idx="7">
                  <c:v>245</c:v>
                </c:pt>
                <c:pt idx="8">
                  <c:v>229</c:v>
                </c:pt>
              </c:numCache>
            </c:numRef>
          </c:val>
        </c:ser>
        <c:ser>
          <c:idx val="2"/>
          <c:order val="2"/>
          <c:tx>
            <c:strRef>
              <c:f>töötavad!$E$1</c:f>
              <c:strCache>
                <c:ptCount val="1"/>
                <c:pt idx="0">
                  <c:v>45-54</c:v>
                </c:pt>
              </c:strCache>
            </c:strRef>
          </c:tx>
          <c:spPr>
            <a:solidFill>
              <a:schemeClr val="accent1">
                <a:lumMod val="60000"/>
                <a:lumOff val="40000"/>
              </a:schemeClr>
            </a:solidFill>
            <a:ln>
              <a:solidFill>
                <a:schemeClr val="accent1">
                  <a:lumMod val="60000"/>
                  <a:lumOff val="40000"/>
                </a:schemeClr>
              </a:solidFill>
            </a:ln>
            <a:effectLst/>
          </c:spPr>
          <c:cat>
            <c:numRef>
              <c:extLst>
                <c:ext xmlns:c15="http://schemas.microsoft.com/office/drawing/2012/chart" uri="{02D57815-91ED-43cb-92C2-25804820EDAC}">
                  <c15:fullRef>
                    <c15:sqref>töötavad!$A$2:$A$24</c15:sqref>
                  </c15:fullRef>
                </c:ext>
              </c:extLst>
              <c:f>töötavad!$A$15:$A$23</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extLst>
                <c:ext xmlns:c15="http://schemas.microsoft.com/office/drawing/2012/chart" uri="{02D57815-91ED-43cb-92C2-25804820EDAC}">
                  <c15:fullRef>
                    <c15:sqref>töötavad!$E$2:$E$24</c15:sqref>
                  </c15:fullRef>
                </c:ext>
              </c:extLst>
              <c:f>töötavad!$E$15:$E$23</c:f>
              <c:numCache>
                <c:formatCode>General</c:formatCode>
                <c:ptCount val="9"/>
                <c:pt idx="0">
                  <c:v>161</c:v>
                </c:pt>
                <c:pt idx="1">
                  <c:v>255</c:v>
                </c:pt>
                <c:pt idx="2">
                  <c:v>248</c:v>
                </c:pt>
                <c:pt idx="3">
                  <c:v>248</c:v>
                </c:pt>
                <c:pt idx="4">
                  <c:v>241</c:v>
                </c:pt>
                <c:pt idx="5">
                  <c:v>256</c:v>
                </c:pt>
                <c:pt idx="6">
                  <c:v>263</c:v>
                </c:pt>
                <c:pt idx="7">
                  <c:v>275</c:v>
                </c:pt>
                <c:pt idx="8">
                  <c:v>288</c:v>
                </c:pt>
              </c:numCache>
            </c:numRef>
          </c:val>
        </c:ser>
        <c:ser>
          <c:idx val="3"/>
          <c:order val="3"/>
          <c:tx>
            <c:strRef>
              <c:f>töötavad!$F$1</c:f>
              <c:strCache>
                <c:ptCount val="1"/>
                <c:pt idx="0">
                  <c:v>55-64</c:v>
                </c:pt>
              </c:strCache>
            </c:strRef>
          </c:tx>
          <c:spPr>
            <a:solidFill>
              <a:schemeClr val="bg1">
                <a:lumMod val="85000"/>
              </a:schemeClr>
            </a:solidFill>
            <a:ln>
              <a:solidFill>
                <a:schemeClr val="bg1">
                  <a:lumMod val="85000"/>
                </a:schemeClr>
              </a:solidFill>
            </a:ln>
            <a:effectLst/>
          </c:spPr>
          <c:cat>
            <c:numRef>
              <c:extLst>
                <c:ext xmlns:c15="http://schemas.microsoft.com/office/drawing/2012/chart" uri="{02D57815-91ED-43cb-92C2-25804820EDAC}">
                  <c15:fullRef>
                    <c15:sqref>töötavad!$A$2:$A$24</c15:sqref>
                  </c15:fullRef>
                </c:ext>
              </c:extLst>
              <c:f>töötavad!$A$15:$A$23</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extLst>
                <c:ext xmlns:c15="http://schemas.microsoft.com/office/drawing/2012/chart" uri="{02D57815-91ED-43cb-92C2-25804820EDAC}">
                  <c15:fullRef>
                    <c15:sqref>töötavad!$F$2:$F$24</c15:sqref>
                  </c15:fullRef>
                </c:ext>
              </c:extLst>
              <c:f>töötavad!$F$15:$F$23</c:f>
              <c:numCache>
                <c:formatCode>General</c:formatCode>
                <c:ptCount val="9"/>
                <c:pt idx="0">
                  <c:v>100</c:v>
                </c:pt>
                <c:pt idx="1">
                  <c:v>146</c:v>
                </c:pt>
                <c:pt idx="2">
                  <c:v>173</c:v>
                </c:pt>
                <c:pt idx="3">
                  <c:v>181</c:v>
                </c:pt>
                <c:pt idx="4">
                  <c:v>200</c:v>
                </c:pt>
                <c:pt idx="5">
                  <c:v>201</c:v>
                </c:pt>
                <c:pt idx="6">
                  <c:v>207</c:v>
                </c:pt>
                <c:pt idx="7">
                  <c:v>240</c:v>
                </c:pt>
                <c:pt idx="8">
                  <c:v>246</c:v>
                </c:pt>
              </c:numCache>
            </c:numRef>
          </c:val>
        </c:ser>
        <c:ser>
          <c:idx val="4"/>
          <c:order val="4"/>
          <c:tx>
            <c:strRef>
              <c:f>töötavad!$G$1</c:f>
              <c:strCache>
                <c:ptCount val="1"/>
                <c:pt idx="0">
                  <c:v>65-74</c:v>
                </c:pt>
              </c:strCache>
            </c:strRef>
          </c:tx>
          <c:spPr>
            <a:solidFill>
              <a:schemeClr val="bg2">
                <a:lumMod val="50000"/>
              </a:schemeClr>
            </a:solidFill>
            <a:ln>
              <a:solidFill>
                <a:schemeClr val="bg2">
                  <a:lumMod val="50000"/>
                </a:schemeClr>
              </a:solidFill>
            </a:ln>
            <a:effectLst/>
          </c:spPr>
          <c:cat>
            <c:numRef>
              <c:extLst>
                <c:ext xmlns:c15="http://schemas.microsoft.com/office/drawing/2012/chart" uri="{02D57815-91ED-43cb-92C2-25804820EDAC}">
                  <c15:fullRef>
                    <c15:sqref>töötavad!$A$2:$A$24</c15:sqref>
                  </c15:fullRef>
                </c:ext>
              </c:extLst>
              <c:f>töötavad!$A$15:$A$23</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extLst>
                <c:ext xmlns:c15="http://schemas.microsoft.com/office/drawing/2012/chart" uri="{02D57815-91ED-43cb-92C2-25804820EDAC}">
                  <c15:fullRef>
                    <c15:sqref>töötavad!$G$2:$G$24</c15:sqref>
                  </c15:fullRef>
                </c:ext>
              </c:extLst>
              <c:f>töötavad!$G$15:$G$23</c:f>
              <c:numCache>
                <c:formatCode>General</c:formatCode>
                <c:ptCount val="9"/>
                <c:pt idx="0">
                  <c:v>35</c:v>
                </c:pt>
                <c:pt idx="1">
                  <c:v>56</c:v>
                </c:pt>
                <c:pt idx="2">
                  <c:v>53</c:v>
                </c:pt>
                <c:pt idx="3">
                  <c:v>54</c:v>
                </c:pt>
                <c:pt idx="4">
                  <c:v>58</c:v>
                </c:pt>
                <c:pt idx="5">
                  <c:v>56</c:v>
                </c:pt>
                <c:pt idx="6">
                  <c:v>55</c:v>
                </c:pt>
                <c:pt idx="7">
                  <c:v>64</c:v>
                </c:pt>
                <c:pt idx="8">
                  <c:v>77</c:v>
                </c:pt>
              </c:numCache>
            </c:numRef>
          </c:val>
        </c:ser>
        <c:ser>
          <c:idx val="5"/>
          <c:order val="5"/>
          <c:tx>
            <c:strRef>
              <c:f>töötavad!$H$1</c:f>
              <c:strCache>
                <c:ptCount val="1"/>
                <c:pt idx="0">
                  <c:v>≥ 75</c:v>
                </c:pt>
              </c:strCache>
            </c:strRef>
          </c:tx>
          <c:spPr>
            <a:solidFill>
              <a:schemeClr val="tx1">
                <a:lumMod val="85000"/>
                <a:lumOff val="15000"/>
              </a:schemeClr>
            </a:solidFill>
            <a:ln>
              <a:solidFill>
                <a:schemeClr val="tx1">
                  <a:lumMod val="75000"/>
                  <a:lumOff val="25000"/>
                </a:schemeClr>
              </a:solidFill>
            </a:ln>
            <a:effectLst/>
          </c:spPr>
          <c:cat>
            <c:numRef>
              <c:extLst>
                <c:ext xmlns:c15="http://schemas.microsoft.com/office/drawing/2012/chart" uri="{02D57815-91ED-43cb-92C2-25804820EDAC}">
                  <c15:fullRef>
                    <c15:sqref>töötavad!$A$2:$A$24</c15:sqref>
                  </c15:fullRef>
                </c:ext>
              </c:extLst>
              <c:f>töötavad!$A$15:$A$23</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extLst>
                <c:ext xmlns:c15="http://schemas.microsoft.com/office/drawing/2012/chart" uri="{02D57815-91ED-43cb-92C2-25804820EDAC}">
                  <c15:fullRef>
                    <c15:sqref>töötavad!$H$2:$H$24</c15:sqref>
                  </c15:fullRef>
                </c:ext>
              </c:extLst>
              <c:f>töötavad!$H$15:$H$23</c:f>
              <c:numCache>
                <c:formatCode>General</c:formatCode>
                <c:ptCount val="9"/>
                <c:pt idx="0">
                  <c:v>1</c:v>
                </c:pt>
                <c:pt idx="1">
                  <c:v>2</c:v>
                </c:pt>
                <c:pt idx="2">
                  <c:v>3</c:v>
                </c:pt>
                <c:pt idx="3">
                  <c:v>2</c:v>
                </c:pt>
                <c:pt idx="4">
                  <c:v>3</c:v>
                </c:pt>
                <c:pt idx="5">
                  <c:v>6</c:v>
                </c:pt>
                <c:pt idx="6">
                  <c:v>9</c:v>
                </c:pt>
                <c:pt idx="7">
                  <c:v>9</c:v>
                </c:pt>
                <c:pt idx="8">
                  <c:v>12</c:v>
                </c:pt>
              </c:numCache>
            </c:numRef>
          </c:val>
        </c:ser>
        <c:dLbls>
          <c:showLegendKey val="0"/>
          <c:showVal val="0"/>
          <c:showCatName val="0"/>
          <c:showSerName val="0"/>
          <c:showPercent val="0"/>
          <c:showBubbleSize val="0"/>
        </c:dLbls>
        <c:axId val="170393176"/>
        <c:axId val="222352040"/>
      </c:areaChart>
      <c:catAx>
        <c:axId val="170393176"/>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mn-cs"/>
                  </a:defRPr>
                </a:pPr>
                <a:r>
                  <a:rPr lang="en-US" sz="1400" baseline="0">
                    <a:solidFill>
                      <a:schemeClr val="tx1"/>
                    </a:solidFill>
                    <a:latin typeface="Calibri" panose="020F0502020204030204" pitchFamily="34" charset="0"/>
                  </a:rPr>
                  <a:t>Aastad</a:t>
                </a:r>
              </a:p>
            </c:rich>
          </c:tx>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mn-cs"/>
                </a:defRPr>
              </a:pPr>
              <a:endParaRPr lang="et-EE"/>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mn-cs"/>
              </a:defRPr>
            </a:pPr>
            <a:endParaRPr lang="et-EE"/>
          </a:p>
        </c:txPr>
        <c:crossAx val="222352040"/>
        <c:crosses val="autoZero"/>
        <c:auto val="1"/>
        <c:lblAlgn val="ctr"/>
        <c:lblOffset val="100"/>
        <c:noMultiLvlLbl val="0"/>
      </c:catAx>
      <c:valAx>
        <c:axId val="222352040"/>
        <c:scaling>
          <c:orientation val="minMax"/>
        </c:scaling>
        <c:delete val="0"/>
        <c:axPos val="l"/>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t-EE" sz="1400" baseline="0" noProof="0" dirty="0" smtClean="0">
                    <a:solidFill>
                      <a:schemeClr val="tx1"/>
                    </a:solidFill>
                    <a:latin typeface="Calibri" panose="020F0502020204030204" pitchFamily="34" charset="0"/>
                  </a:rPr>
                  <a:t>Pereõdede arv vanuserühmades </a:t>
                </a:r>
                <a:endParaRPr lang="et-EE" sz="1400" baseline="0" noProof="0" dirty="0">
                  <a:solidFill>
                    <a:schemeClr val="tx1"/>
                  </a:solidFill>
                  <a:latin typeface="Calibri" panose="020F0502020204030204" pitchFamily="34" charset="0"/>
                </a:endParaRPr>
              </a:p>
            </c:rich>
          </c:tx>
          <c:layout>
            <c:manualLayout>
              <c:xMode val="edge"/>
              <c:yMode val="edge"/>
              <c:x val="7.246376811594203E-3"/>
              <c:y val="0.1625302378256987"/>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t-E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mn-cs"/>
              </a:defRPr>
            </a:pPr>
            <a:endParaRPr lang="et-EE"/>
          </a:p>
        </c:txPr>
        <c:crossAx val="170393176"/>
        <c:crosses val="autoZero"/>
        <c:crossBetween val="midCat"/>
      </c:valAx>
      <c:spPr>
        <a:noFill/>
        <a:ln>
          <a:noFill/>
        </a:ln>
        <a:effectLst/>
      </c:spPr>
    </c:plotArea>
    <c:legend>
      <c:legendPos val="b"/>
      <c:layout>
        <c:manualLayout>
          <c:xMode val="edge"/>
          <c:yMode val="edge"/>
          <c:x val="0.2215479858495949"/>
          <c:y val="0.92556427471274361"/>
          <c:w val="0.62801487314085735"/>
          <c:h val="5.9842512808703896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mn-cs"/>
            </a:defRPr>
          </a:pPr>
          <a:endParaRPr lang="et-EE"/>
        </a:p>
      </c:txPr>
    </c:legend>
    <c:plotVisOnly val="1"/>
    <c:dispBlanksAs val="zero"/>
    <c:showDLblsOverMax val="0"/>
  </c:chart>
  <c:spPr>
    <a:noFill/>
    <a:ln>
      <a:noFill/>
    </a:ln>
    <a:effectLst/>
  </c:spPr>
  <c:txPr>
    <a:bodyPr/>
    <a:lstStyle/>
    <a:p>
      <a:pPr>
        <a:defRPr/>
      </a:pPr>
      <a:endParaRPr lang="et-E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t-EE"/>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8.5607900291172823E-2"/>
          <c:y val="3.4875939308782723E-2"/>
          <c:w val="0.87683519138169175"/>
          <c:h val="0.77202092781576614"/>
        </c:manualLayout>
      </c:layout>
      <c:areaChart>
        <c:grouping val="stacked"/>
        <c:varyColors val="0"/>
        <c:ser>
          <c:idx val="0"/>
          <c:order val="0"/>
          <c:tx>
            <c:strRef>
              <c:f>alustavad!$C$1</c:f>
              <c:strCache>
                <c:ptCount val="1"/>
                <c:pt idx="0">
                  <c:v>≤ 34</c:v>
                </c:pt>
              </c:strCache>
            </c:strRef>
          </c:tx>
          <c:spPr>
            <a:solidFill>
              <a:schemeClr val="accent1">
                <a:lumMod val="50000"/>
              </a:schemeClr>
            </a:solidFill>
            <a:ln>
              <a:solidFill>
                <a:schemeClr val="accent1">
                  <a:lumMod val="50000"/>
                </a:schemeClr>
              </a:solidFill>
            </a:ln>
            <a:effectLst/>
          </c:spPr>
          <c:cat>
            <c:numRef>
              <c:extLst>
                <c:ext xmlns:c15="http://schemas.microsoft.com/office/drawing/2012/chart" uri="{02D57815-91ED-43cb-92C2-25804820EDAC}">
                  <c15:fullRef>
                    <c15:sqref>alustavad!$A$2:$A$24</c15:sqref>
                  </c15:fullRef>
                </c:ext>
              </c:extLst>
              <c:f>alustavad!$A$15:$A$23</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extLst>
                <c:ext xmlns:c15="http://schemas.microsoft.com/office/drawing/2012/chart" uri="{02D57815-91ED-43cb-92C2-25804820EDAC}">
                  <c15:fullRef>
                    <c15:sqref>alustavad!$C$2:$C$24</c15:sqref>
                  </c15:fullRef>
                </c:ext>
              </c:extLst>
              <c:f>alustavad!$C$15:$C$23</c:f>
              <c:numCache>
                <c:formatCode>General</c:formatCode>
                <c:ptCount val="9"/>
                <c:pt idx="0">
                  <c:v>26</c:v>
                </c:pt>
                <c:pt idx="1">
                  <c:v>61</c:v>
                </c:pt>
                <c:pt idx="2">
                  <c:v>37</c:v>
                </c:pt>
                <c:pt idx="3">
                  <c:v>30</c:v>
                </c:pt>
                <c:pt idx="4">
                  <c:v>38</c:v>
                </c:pt>
                <c:pt idx="5">
                  <c:v>44</c:v>
                </c:pt>
                <c:pt idx="6">
                  <c:v>25</c:v>
                </c:pt>
                <c:pt idx="7">
                  <c:v>64</c:v>
                </c:pt>
                <c:pt idx="8">
                  <c:v>46</c:v>
                </c:pt>
              </c:numCache>
            </c:numRef>
          </c:val>
        </c:ser>
        <c:ser>
          <c:idx val="1"/>
          <c:order val="1"/>
          <c:tx>
            <c:strRef>
              <c:f>alustavad!$D$1</c:f>
              <c:strCache>
                <c:ptCount val="1"/>
                <c:pt idx="0">
                  <c:v>35-44</c:v>
                </c:pt>
              </c:strCache>
            </c:strRef>
          </c:tx>
          <c:spPr>
            <a:solidFill>
              <a:schemeClr val="accent1">
                <a:lumMod val="75000"/>
              </a:schemeClr>
            </a:solidFill>
            <a:ln>
              <a:solidFill>
                <a:schemeClr val="accent1">
                  <a:lumMod val="75000"/>
                </a:schemeClr>
              </a:solidFill>
            </a:ln>
            <a:effectLst/>
          </c:spPr>
          <c:cat>
            <c:numRef>
              <c:extLst>
                <c:ext xmlns:c15="http://schemas.microsoft.com/office/drawing/2012/chart" uri="{02D57815-91ED-43cb-92C2-25804820EDAC}">
                  <c15:fullRef>
                    <c15:sqref>alustavad!$A$2:$A$24</c15:sqref>
                  </c15:fullRef>
                </c:ext>
              </c:extLst>
              <c:f>alustavad!$A$15:$A$23</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extLst>
                <c:ext xmlns:c15="http://schemas.microsoft.com/office/drawing/2012/chart" uri="{02D57815-91ED-43cb-92C2-25804820EDAC}">
                  <c15:fullRef>
                    <c15:sqref>alustavad!$D$2:$D$24</c15:sqref>
                  </c15:fullRef>
                </c:ext>
              </c:extLst>
              <c:f>alustavad!$D$15:$D$23</c:f>
              <c:numCache>
                <c:formatCode>General</c:formatCode>
                <c:ptCount val="9"/>
                <c:pt idx="0">
                  <c:v>12</c:v>
                </c:pt>
                <c:pt idx="1">
                  <c:v>80</c:v>
                </c:pt>
                <c:pt idx="2">
                  <c:v>11</c:v>
                </c:pt>
                <c:pt idx="3">
                  <c:v>11</c:v>
                </c:pt>
                <c:pt idx="4">
                  <c:v>13</c:v>
                </c:pt>
                <c:pt idx="5">
                  <c:v>18</c:v>
                </c:pt>
                <c:pt idx="6">
                  <c:v>15</c:v>
                </c:pt>
                <c:pt idx="7">
                  <c:v>38</c:v>
                </c:pt>
                <c:pt idx="8">
                  <c:v>19</c:v>
                </c:pt>
              </c:numCache>
            </c:numRef>
          </c:val>
        </c:ser>
        <c:ser>
          <c:idx val="2"/>
          <c:order val="2"/>
          <c:tx>
            <c:strRef>
              <c:f>alustavad!$E$1</c:f>
              <c:strCache>
                <c:ptCount val="1"/>
                <c:pt idx="0">
                  <c:v>45-54</c:v>
                </c:pt>
              </c:strCache>
            </c:strRef>
          </c:tx>
          <c:spPr>
            <a:solidFill>
              <a:schemeClr val="accent1">
                <a:lumMod val="60000"/>
                <a:lumOff val="40000"/>
              </a:schemeClr>
            </a:solidFill>
            <a:ln>
              <a:solidFill>
                <a:schemeClr val="accent1">
                  <a:lumMod val="60000"/>
                  <a:lumOff val="40000"/>
                </a:schemeClr>
              </a:solidFill>
            </a:ln>
            <a:effectLst/>
          </c:spPr>
          <c:cat>
            <c:numRef>
              <c:extLst>
                <c:ext xmlns:c15="http://schemas.microsoft.com/office/drawing/2012/chart" uri="{02D57815-91ED-43cb-92C2-25804820EDAC}">
                  <c15:fullRef>
                    <c15:sqref>alustavad!$A$2:$A$24</c15:sqref>
                  </c15:fullRef>
                </c:ext>
              </c:extLst>
              <c:f>alustavad!$A$15:$A$23</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extLst>
                <c:ext xmlns:c15="http://schemas.microsoft.com/office/drawing/2012/chart" uri="{02D57815-91ED-43cb-92C2-25804820EDAC}">
                  <c15:fullRef>
                    <c15:sqref>alustavad!$E$2:$E$24</c15:sqref>
                  </c15:fullRef>
                </c:ext>
              </c:extLst>
              <c:f>alustavad!$E$15:$E$23</c:f>
              <c:numCache>
                <c:formatCode>General</c:formatCode>
                <c:ptCount val="9"/>
                <c:pt idx="0">
                  <c:v>10</c:v>
                </c:pt>
                <c:pt idx="1">
                  <c:v>93</c:v>
                </c:pt>
                <c:pt idx="2">
                  <c:v>3</c:v>
                </c:pt>
                <c:pt idx="3">
                  <c:v>9</c:v>
                </c:pt>
                <c:pt idx="4">
                  <c:v>15</c:v>
                </c:pt>
                <c:pt idx="5">
                  <c:v>12</c:v>
                </c:pt>
                <c:pt idx="6">
                  <c:v>6</c:v>
                </c:pt>
                <c:pt idx="7">
                  <c:v>26</c:v>
                </c:pt>
                <c:pt idx="8">
                  <c:v>16</c:v>
                </c:pt>
              </c:numCache>
            </c:numRef>
          </c:val>
        </c:ser>
        <c:ser>
          <c:idx val="3"/>
          <c:order val="3"/>
          <c:tx>
            <c:strRef>
              <c:f>alustavad!$F$1</c:f>
              <c:strCache>
                <c:ptCount val="1"/>
                <c:pt idx="0">
                  <c:v>55-64</c:v>
                </c:pt>
              </c:strCache>
            </c:strRef>
          </c:tx>
          <c:spPr>
            <a:solidFill>
              <a:schemeClr val="bg1">
                <a:lumMod val="85000"/>
              </a:schemeClr>
            </a:solidFill>
            <a:ln>
              <a:solidFill>
                <a:schemeClr val="bg1">
                  <a:lumMod val="85000"/>
                </a:schemeClr>
              </a:solidFill>
            </a:ln>
            <a:effectLst/>
          </c:spPr>
          <c:cat>
            <c:numRef>
              <c:extLst>
                <c:ext xmlns:c15="http://schemas.microsoft.com/office/drawing/2012/chart" uri="{02D57815-91ED-43cb-92C2-25804820EDAC}">
                  <c15:fullRef>
                    <c15:sqref>alustavad!$A$2:$A$24</c15:sqref>
                  </c15:fullRef>
                </c:ext>
              </c:extLst>
              <c:f>alustavad!$A$15:$A$23</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extLst>
                <c:ext xmlns:c15="http://schemas.microsoft.com/office/drawing/2012/chart" uri="{02D57815-91ED-43cb-92C2-25804820EDAC}">
                  <c15:fullRef>
                    <c15:sqref>alustavad!$F$2:$F$24</c15:sqref>
                  </c15:fullRef>
                </c:ext>
              </c:extLst>
              <c:f>alustavad!$F$15:$F$23</c:f>
              <c:numCache>
                <c:formatCode>General</c:formatCode>
                <c:ptCount val="9"/>
                <c:pt idx="0">
                  <c:v>5</c:v>
                </c:pt>
                <c:pt idx="1">
                  <c:v>44</c:v>
                </c:pt>
                <c:pt idx="2">
                  <c:v>8</c:v>
                </c:pt>
                <c:pt idx="3">
                  <c:v>4</c:v>
                </c:pt>
                <c:pt idx="4">
                  <c:v>5</c:v>
                </c:pt>
                <c:pt idx="5">
                  <c:v>0</c:v>
                </c:pt>
                <c:pt idx="6">
                  <c:v>3</c:v>
                </c:pt>
                <c:pt idx="7">
                  <c:v>23</c:v>
                </c:pt>
                <c:pt idx="8">
                  <c:v>7</c:v>
                </c:pt>
              </c:numCache>
            </c:numRef>
          </c:val>
        </c:ser>
        <c:ser>
          <c:idx val="4"/>
          <c:order val="4"/>
          <c:tx>
            <c:strRef>
              <c:f>alustavad!$G$1</c:f>
              <c:strCache>
                <c:ptCount val="1"/>
                <c:pt idx="0">
                  <c:v>65-74</c:v>
                </c:pt>
              </c:strCache>
            </c:strRef>
          </c:tx>
          <c:spPr>
            <a:solidFill>
              <a:schemeClr val="bg2">
                <a:lumMod val="50000"/>
              </a:schemeClr>
            </a:solidFill>
            <a:ln>
              <a:solidFill>
                <a:schemeClr val="bg2">
                  <a:lumMod val="50000"/>
                </a:schemeClr>
              </a:solidFill>
            </a:ln>
            <a:effectLst/>
          </c:spPr>
          <c:cat>
            <c:numRef>
              <c:extLst>
                <c:ext xmlns:c15="http://schemas.microsoft.com/office/drawing/2012/chart" uri="{02D57815-91ED-43cb-92C2-25804820EDAC}">
                  <c15:fullRef>
                    <c15:sqref>alustavad!$A$2:$A$24</c15:sqref>
                  </c15:fullRef>
                </c:ext>
              </c:extLst>
              <c:f>alustavad!$A$15:$A$23</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extLst>
                <c:ext xmlns:c15="http://schemas.microsoft.com/office/drawing/2012/chart" uri="{02D57815-91ED-43cb-92C2-25804820EDAC}">
                  <c15:fullRef>
                    <c15:sqref>alustavad!$G$2:$G$24</c15:sqref>
                  </c15:fullRef>
                </c:ext>
              </c:extLst>
              <c:f>alustavad!$G$15:$G$23</c:f>
              <c:numCache>
                <c:formatCode>General</c:formatCode>
                <c:ptCount val="9"/>
                <c:pt idx="0">
                  <c:v>3</c:v>
                </c:pt>
                <c:pt idx="1">
                  <c:v>20</c:v>
                </c:pt>
                <c:pt idx="2">
                  <c:v>0</c:v>
                </c:pt>
                <c:pt idx="3">
                  <c:v>2</c:v>
                </c:pt>
                <c:pt idx="4">
                  <c:v>1</c:v>
                </c:pt>
                <c:pt idx="5">
                  <c:v>1</c:v>
                </c:pt>
                <c:pt idx="6">
                  <c:v>0</c:v>
                </c:pt>
                <c:pt idx="7">
                  <c:v>7</c:v>
                </c:pt>
                <c:pt idx="8">
                  <c:v>5</c:v>
                </c:pt>
              </c:numCache>
            </c:numRef>
          </c:val>
        </c:ser>
        <c:ser>
          <c:idx val="5"/>
          <c:order val="5"/>
          <c:tx>
            <c:strRef>
              <c:f>alustavad!$H$1</c:f>
              <c:strCache>
                <c:ptCount val="1"/>
                <c:pt idx="0">
                  <c:v>&gt; 75</c:v>
                </c:pt>
              </c:strCache>
            </c:strRef>
          </c:tx>
          <c:spPr>
            <a:solidFill>
              <a:schemeClr val="bg2">
                <a:lumMod val="50000"/>
              </a:schemeClr>
            </a:solidFill>
            <a:ln>
              <a:solidFill>
                <a:schemeClr val="bg2">
                  <a:lumMod val="50000"/>
                </a:schemeClr>
              </a:solidFill>
            </a:ln>
            <a:effectLst/>
          </c:spPr>
          <c:cat>
            <c:numRef>
              <c:extLst>
                <c:ext xmlns:c15="http://schemas.microsoft.com/office/drawing/2012/chart" uri="{02D57815-91ED-43cb-92C2-25804820EDAC}">
                  <c15:fullRef>
                    <c15:sqref>alustavad!$A$2:$A$24</c15:sqref>
                  </c15:fullRef>
                </c:ext>
              </c:extLst>
              <c:f>alustavad!$A$15:$A$23</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extLst>
                <c:ext xmlns:c15="http://schemas.microsoft.com/office/drawing/2012/chart" uri="{02D57815-91ED-43cb-92C2-25804820EDAC}">
                  <c15:fullRef>
                    <c15:sqref>alustavad!$H$2:$H$24</c15:sqref>
                  </c15:fullRef>
                </c:ext>
              </c:extLst>
              <c:f>alustavad!$H$15:$H$23</c:f>
              <c:numCache>
                <c:formatCode>General</c:formatCode>
                <c:ptCount val="9"/>
                <c:pt idx="0">
                  <c:v>0</c:v>
                </c:pt>
                <c:pt idx="1">
                  <c:v>0</c:v>
                </c:pt>
                <c:pt idx="2">
                  <c:v>0</c:v>
                </c:pt>
                <c:pt idx="3">
                  <c:v>0</c:v>
                </c:pt>
                <c:pt idx="4">
                  <c:v>0</c:v>
                </c:pt>
                <c:pt idx="5">
                  <c:v>0</c:v>
                </c:pt>
                <c:pt idx="6">
                  <c:v>0</c:v>
                </c:pt>
                <c:pt idx="7">
                  <c:v>0</c:v>
                </c:pt>
                <c:pt idx="8">
                  <c:v>0</c:v>
                </c:pt>
              </c:numCache>
            </c:numRef>
          </c:val>
        </c:ser>
        <c:dLbls>
          <c:showLegendKey val="0"/>
          <c:showVal val="0"/>
          <c:showCatName val="0"/>
          <c:showSerName val="0"/>
          <c:showPercent val="0"/>
          <c:showBubbleSize val="0"/>
        </c:dLbls>
        <c:axId val="222353216"/>
        <c:axId val="222353608"/>
      </c:areaChart>
      <c:catAx>
        <c:axId val="222353216"/>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mn-cs"/>
                  </a:defRPr>
                </a:pPr>
                <a:r>
                  <a:rPr lang="en-US" sz="1400" baseline="0">
                    <a:solidFill>
                      <a:schemeClr val="tx1"/>
                    </a:solidFill>
                    <a:latin typeface="Calibri" panose="020F0502020204030204" pitchFamily="34" charset="0"/>
                  </a:rPr>
                  <a:t>Aastad</a:t>
                </a:r>
              </a:p>
            </c:rich>
          </c:tx>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mn-cs"/>
                </a:defRPr>
              </a:pPr>
              <a:endParaRPr lang="et-EE"/>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mn-cs"/>
              </a:defRPr>
            </a:pPr>
            <a:endParaRPr lang="et-EE"/>
          </a:p>
        </c:txPr>
        <c:crossAx val="222353608"/>
        <c:crosses val="autoZero"/>
        <c:auto val="1"/>
        <c:lblAlgn val="ctr"/>
        <c:lblOffset val="100"/>
        <c:noMultiLvlLbl val="0"/>
      </c:catAx>
      <c:valAx>
        <c:axId val="222353608"/>
        <c:scaling>
          <c:orientation val="minMax"/>
        </c:scaling>
        <c:delete val="0"/>
        <c:axPos val="l"/>
        <c:title>
          <c:tx>
            <c:rich>
              <a:bodyPr rot="-540000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mn-cs"/>
                  </a:defRPr>
                </a:pPr>
                <a:r>
                  <a:rPr lang="en-US" sz="1400" baseline="0">
                    <a:solidFill>
                      <a:schemeClr val="tx1"/>
                    </a:solidFill>
                    <a:latin typeface="Calibri" panose="020F0502020204030204" pitchFamily="34" charset="0"/>
                  </a:rPr>
                  <a:t>Pereõdede arv vanusegruppides</a:t>
                </a:r>
              </a:p>
            </c:rich>
          </c:tx>
          <c:layout>
            <c:manualLayout>
              <c:xMode val="edge"/>
              <c:yMode val="edge"/>
              <c:x val="1.1809232592101908E-3"/>
              <c:y val="0.24380638782829558"/>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mn-cs"/>
                </a:defRPr>
              </a:pPr>
              <a:endParaRPr lang="et-EE"/>
            </a:p>
          </c:txPr>
        </c:title>
        <c:numFmt formatCode="General" sourceLinked="1"/>
        <c:majorTickMark val="none"/>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mn-cs"/>
              </a:defRPr>
            </a:pPr>
            <a:endParaRPr lang="et-EE"/>
          </a:p>
        </c:txPr>
        <c:crossAx val="222353216"/>
        <c:crosses val="autoZero"/>
        <c:crossBetween val="midCat"/>
      </c:valAx>
      <c:spPr>
        <a:noFill/>
        <a:ln>
          <a:noFill/>
        </a:ln>
        <a:effectLst/>
      </c:spPr>
    </c:plotArea>
    <c:legend>
      <c:legendPos val="b"/>
      <c:legendEntry>
        <c:idx val="5"/>
        <c:delete val="1"/>
      </c:legendEntry>
      <c:layout>
        <c:manualLayout>
          <c:xMode val="edge"/>
          <c:yMode val="edge"/>
          <c:x val="0.25535181836388243"/>
          <c:y val="0.93432020219987522"/>
          <c:w val="0.49764234290048748"/>
          <c:h val="5.9842512808703896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mn-cs"/>
            </a:defRPr>
          </a:pPr>
          <a:endParaRPr lang="et-EE"/>
        </a:p>
      </c:txPr>
    </c:legend>
    <c:plotVisOnly val="1"/>
    <c:dispBlanksAs val="zero"/>
    <c:showDLblsOverMax val="0"/>
  </c:chart>
  <c:spPr>
    <a:solidFill>
      <a:schemeClr val="bg1"/>
    </a:solidFill>
    <a:ln w="9525" cap="flat" cmpd="sng" algn="ctr">
      <a:noFill/>
      <a:round/>
    </a:ln>
    <a:effectLst/>
  </c:spPr>
  <c:txPr>
    <a:bodyPr/>
    <a:lstStyle/>
    <a:p>
      <a:pPr>
        <a:defRPr sz="900" baseline="0">
          <a:solidFill>
            <a:sysClr val="windowText" lastClr="000000"/>
          </a:solidFill>
          <a:latin typeface="Times New Roman" panose="02020603050405020304" pitchFamily="18" charset="0"/>
        </a:defRPr>
      </a:pPr>
      <a:endParaRPr lang="et-EE"/>
    </a:p>
  </c:txPr>
  <c:externalData r:id="rId3">
    <c:autoUpdate val="0"/>
  </c:externalData>
</c:chartSpace>
</file>

<file path=ppt/charts/colors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2.xml><?xml version="1.0" encoding="utf-8"?>
<cs:colorStyle xmlns:cs="http://schemas.microsoft.com/office/drawing/2012/chartStyle" xmlns:a="http://schemas.openxmlformats.org/drawingml/2006/main" meth="withinLinear" id="14">
  <a:schemeClr val="accent1"/>
</cs:colorStyle>
</file>

<file path=ppt/charts/colors3.xml><?xml version="1.0" encoding="utf-8"?>
<cs:colorStyle xmlns:cs="http://schemas.microsoft.com/office/drawing/2012/chartStyle" xmlns:a="http://schemas.openxmlformats.org/drawingml/2006/main" meth="withinLinear" id="14">
  <a:schemeClr val="accent1"/>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äise kohatäid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t-EE"/>
          </a:p>
        </p:txBody>
      </p:sp>
      <p:sp>
        <p:nvSpPr>
          <p:cNvPr id="3" name="Kuupäeva kohatäid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0BB387-FDEC-4AAC-8741-00E918FA58AF}" type="datetimeFigureOut">
              <a:rPr lang="et-EE" smtClean="0"/>
              <a:t>30.06.2015</a:t>
            </a:fld>
            <a:endParaRPr lang="et-EE"/>
          </a:p>
        </p:txBody>
      </p:sp>
      <p:sp>
        <p:nvSpPr>
          <p:cNvPr id="4" name="Slaidi pildi kohatä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t-EE"/>
          </a:p>
        </p:txBody>
      </p:sp>
      <p:sp>
        <p:nvSpPr>
          <p:cNvPr id="5" name="Märkmete kohatäid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6" name="Jaluse kohatäid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t-EE"/>
          </a:p>
        </p:txBody>
      </p:sp>
      <p:sp>
        <p:nvSpPr>
          <p:cNvPr id="7" name="Slaidinumbri kohatä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9E179A-EA17-4826-9816-EB1F02FA4D9C}" type="slidenum">
              <a:rPr lang="et-EE" smtClean="0"/>
              <a:t>‹#›</a:t>
            </a:fld>
            <a:endParaRPr lang="et-EE"/>
          </a:p>
        </p:txBody>
      </p:sp>
    </p:spTree>
    <p:extLst>
      <p:ext uri="{BB962C8B-B14F-4D97-AF65-F5344CB8AC3E}">
        <p14:creationId xmlns:p14="http://schemas.microsoft.com/office/powerpoint/2010/main" val="4248507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aidi pildi kohatäide 1"/>
          <p:cNvSpPr>
            <a:spLocks noGrp="1" noRot="1" noChangeAspect="1" noTextEdit="1"/>
          </p:cNvSpPr>
          <p:nvPr>
            <p:ph type="sldImg"/>
          </p:nvPr>
        </p:nvSpPr>
        <p:spPr>
          <a:ln/>
        </p:spPr>
      </p:sp>
      <p:sp>
        <p:nvSpPr>
          <p:cNvPr id="30723" name="Märkmete kohatäide 2"/>
          <p:cNvSpPr>
            <a:spLocks noGrp="1"/>
          </p:cNvSpPr>
          <p:nvPr>
            <p:ph type="body" idx="1"/>
          </p:nvPr>
        </p:nvSpPr>
        <p:spPr>
          <a:noFill/>
        </p:spPr>
        <p:txBody>
          <a:bodyPr/>
          <a:lstStyle/>
          <a:p>
            <a:endParaRPr lang="et-EE" altLang="et-EE" dirty="0" smtClean="0"/>
          </a:p>
        </p:txBody>
      </p:sp>
      <p:sp>
        <p:nvSpPr>
          <p:cNvPr id="30724" name="Slaidinumbri kohatäide 3"/>
          <p:cNvSpPr>
            <a:spLocks noGrp="1"/>
          </p:cNvSpPr>
          <p:nvPr>
            <p:ph type="sldNum" sz="quarter" idx="5"/>
          </p:nvPr>
        </p:nvSpPr>
        <p:spPr>
          <a:noFill/>
        </p:spPr>
        <p:txBody>
          <a:bodyPr/>
          <a:lstStyle>
            <a:lvl1pPr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50000"/>
              </a:spcBef>
              <a:spcAft>
                <a:spcPct val="0"/>
              </a:spcAft>
              <a:buClr>
                <a:schemeClr val="bg1"/>
              </a:buClr>
              <a:buFont typeface="Wingdings" panose="05000000000000000000" pitchFamily="2" charset="2"/>
              <a:defRPr sz="2400" b="1">
                <a:solidFill>
                  <a:schemeClr val="tx1"/>
                </a:solidFill>
                <a:latin typeface="Arial" panose="020B0604020202020204" pitchFamily="34" charset="0"/>
              </a:defRPr>
            </a:lvl6pPr>
            <a:lvl7pPr marL="2971800" indent="-228600" eaLnBrk="0" fontAlgn="base" hangingPunct="0">
              <a:spcBef>
                <a:spcPct val="50000"/>
              </a:spcBef>
              <a:spcAft>
                <a:spcPct val="0"/>
              </a:spcAft>
              <a:buClr>
                <a:schemeClr val="bg1"/>
              </a:buClr>
              <a:buFont typeface="Wingdings" panose="05000000000000000000" pitchFamily="2" charset="2"/>
              <a:defRPr sz="2400" b="1">
                <a:solidFill>
                  <a:schemeClr val="tx1"/>
                </a:solidFill>
                <a:latin typeface="Arial" panose="020B0604020202020204" pitchFamily="34" charset="0"/>
              </a:defRPr>
            </a:lvl7pPr>
            <a:lvl8pPr marL="3429000" indent="-228600" eaLnBrk="0" fontAlgn="base" hangingPunct="0">
              <a:spcBef>
                <a:spcPct val="50000"/>
              </a:spcBef>
              <a:spcAft>
                <a:spcPct val="0"/>
              </a:spcAft>
              <a:buClr>
                <a:schemeClr val="bg1"/>
              </a:buClr>
              <a:buFont typeface="Wingdings" panose="05000000000000000000" pitchFamily="2" charset="2"/>
              <a:defRPr sz="2400" b="1">
                <a:solidFill>
                  <a:schemeClr val="tx1"/>
                </a:solidFill>
                <a:latin typeface="Arial" panose="020B0604020202020204" pitchFamily="34" charset="0"/>
              </a:defRPr>
            </a:lvl8pPr>
            <a:lvl9pPr marL="3886200" indent="-228600" eaLnBrk="0" fontAlgn="base" hangingPunct="0">
              <a:spcBef>
                <a:spcPct val="50000"/>
              </a:spcBef>
              <a:spcAft>
                <a:spcPct val="0"/>
              </a:spcAft>
              <a:buClr>
                <a:schemeClr val="bg1"/>
              </a:buClr>
              <a:buFont typeface="Wingdings" panose="05000000000000000000" pitchFamily="2" charset="2"/>
              <a:defRPr sz="2400" b="1">
                <a:solidFill>
                  <a:schemeClr val="tx1"/>
                </a:solidFill>
                <a:latin typeface="Arial" panose="020B0604020202020204" pitchFamily="34" charset="0"/>
              </a:defRPr>
            </a:lvl9pPr>
          </a:lstStyle>
          <a:p>
            <a:pPr eaLnBrk="1" hangingPunct="1"/>
            <a:fld id="{73D50360-27E6-452A-9DDF-88F79DFC6968}" type="slidenum">
              <a:rPr lang="en-GB" altLang="et-EE" sz="1200" b="0"/>
              <a:pPr eaLnBrk="1" hangingPunct="1"/>
              <a:t>2</a:t>
            </a:fld>
            <a:endParaRPr lang="en-GB" altLang="et-EE" sz="1200" b="0"/>
          </a:p>
        </p:txBody>
      </p:sp>
    </p:spTree>
    <p:extLst>
      <p:ext uri="{BB962C8B-B14F-4D97-AF65-F5344CB8AC3E}">
        <p14:creationId xmlns:p14="http://schemas.microsoft.com/office/powerpoint/2010/main" val="31761806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t-EE" sz="1200" kern="1200" dirty="0" smtClean="0">
                <a:solidFill>
                  <a:schemeClr val="tx1"/>
                </a:solidFill>
                <a:effectLst/>
                <a:latin typeface="+mn-lt"/>
                <a:ea typeface="+mn-ea"/>
                <a:cs typeface="+mn-cs"/>
              </a:rPr>
              <a:t>2014. aasta lõpus töötas nimistuga perearstide juures 1081 pereõde, kelle keskmine ja mediaanvanus oli 47 aastat. Pereõdedest 65-aastaseid ja vanemaid oli 8% .Perioodil 2006–2014 suurenes pereõdede arv 85% ehk 497 </a:t>
            </a:r>
            <a:r>
              <a:rPr lang="et-EE" sz="1200" kern="1200" dirty="0" err="1" smtClean="0">
                <a:solidFill>
                  <a:schemeClr val="tx1"/>
                </a:solidFill>
                <a:effectLst/>
                <a:latin typeface="+mn-lt"/>
                <a:ea typeface="+mn-ea"/>
                <a:cs typeface="+mn-cs"/>
              </a:rPr>
              <a:t>pereõe</a:t>
            </a:r>
            <a:r>
              <a:rPr lang="et-EE" sz="1200" kern="1200" dirty="0" smtClean="0">
                <a:solidFill>
                  <a:schemeClr val="tx1"/>
                </a:solidFill>
                <a:effectLst/>
                <a:latin typeface="+mn-lt"/>
                <a:ea typeface="+mn-ea"/>
                <a:cs typeface="+mn-cs"/>
              </a:rPr>
              <a:t> võrra. Pereõdede vanusejaotuses eelnimetatud perioodil olulisi muutusi ei toimunud.</a:t>
            </a:r>
          </a:p>
          <a:p>
            <a:endParaRPr lang="et-EE" dirty="0"/>
          </a:p>
        </p:txBody>
      </p:sp>
      <p:sp>
        <p:nvSpPr>
          <p:cNvPr id="4" name="Slaidinumbri kohatäide 3"/>
          <p:cNvSpPr>
            <a:spLocks noGrp="1"/>
          </p:cNvSpPr>
          <p:nvPr>
            <p:ph type="sldNum" sz="quarter" idx="10"/>
          </p:nvPr>
        </p:nvSpPr>
        <p:spPr/>
        <p:txBody>
          <a:bodyPr/>
          <a:lstStyle/>
          <a:p>
            <a:fld id="{1E9E179A-EA17-4826-9816-EB1F02FA4D9C}" type="slidenum">
              <a:rPr lang="et-EE" smtClean="0"/>
              <a:t>14</a:t>
            </a:fld>
            <a:endParaRPr lang="et-EE"/>
          </a:p>
        </p:txBody>
      </p:sp>
    </p:spTree>
    <p:extLst>
      <p:ext uri="{BB962C8B-B14F-4D97-AF65-F5344CB8AC3E}">
        <p14:creationId xmlns:p14="http://schemas.microsoft.com/office/powerpoint/2010/main" val="4453772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t-EE" sz="1200" kern="1200" dirty="0" smtClean="0">
                <a:solidFill>
                  <a:schemeClr val="tx1"/>
                </a:solidFill>
                <a:effectLst/>
                <a:latin typeface="+mn-lt"/>
                <a:ea typeface="+mn-ea"/>
                <a:cs typeface="+mn-cs"/>
              </a:rPr>
              <a:t>Perioodil 2006–2014 alustas keskmiselt tööd 107 pereõde aastas. keskmiselt 5% õe põhiõppe lõpetajatest. Aastatel 2007 ja 2013 suurenes tööd alustavate pereõdede arv järsult. 2007. aastal oli see seotud Eesti Haigekassa rahastamise muudatusega , kus vähendati nimistute rahastamist neil, kellel puudus pereõde ning 2013. aastal teise </a:t>
            </a:r>
            <a:r>
              <a:rPr lang="et-EE" sz="1200" kern="1200" dirty="0" err="1" smtClean="0">
                <a:solidFill>
                  <a:schemeClr val="tx1"/>
                </a:solidFill>
                <a:effectLst/>
                <a:latin typeface="+mn-lt"/>
                <a:ea typeface="+mn-ea"/>
                <a:cs typeface="+mn-cs"/>
              </a:rPr>
              <a:t>pereõe</a:t>
            </a:r>
            <a:r>
              <a:rPr lang="et-EE" sz="1200" kern="1200" dirty="0" smtClean="0">
                <a:solidFill>
                  <a:schemeClr val="tx1"/>
                </a:solidFill>
                <a:effectLst/>
                <a:latin typeface="+mn-lt"/>
                <a:ea typeface="+mn-ea"/>
                <a:cs typeface="+mn-cs"/>
              </a:rPr>
              <a:t> lisarahastamisega Eesti Haigekassa poolt.</a:t>
            </a:r>
          </a:p>
          <a:p>
            <a:endParaRPr lang="et-EE" dirty="0"/>
          </a:p>
        </p:txBody>
      </p:sp>
      <p:sp>
        <p:nvSpPr>
          <p:cNvPr id="4" name="Slaidinumbri kohatäide 3"/>
          <p:cNvSpPr>
            <a:spLocks noGrp="1"/>
          </p:cNvSpPr>
          <p:nvPr>
            <p:ph type="sldNum" sz="quarter" idx="10"/>
          </p:nvPr>
        </p:nvSpPr>
        <p:spPr/>
        <p:txBody>
          <a:bodyPr/>
          <a:lstStyle/>
          <a:p>
            <a:fld id="{1E9E179A-EA17-4826-9816-EB1F02FA4D9C}" type="slidenum">
              <a:rPr lang="et-EE" smtClean="0"/>
              <a:t>15</a:t>
            </a:fld>
            <a:endParaRPr lang="et-EE"/>
          </a:p>
        </p:txBody>
      </p:sp>
    </p:spTree>
    <p:extLst>
      <p:ext uri="{BB962C8B-B14F-4D97-AF65-F5344CB8AC3E}">
        <p14:creationId xmlns:p14="http://schemas.microsoft.com/office/powerpoint/2010/main" val="42801606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10"/>
          </p:nvPr>
        </p:nvSpPr>
        <p:spPr/>
        <p:txBody>
          <a:bodyPr/>
          <a:lstStyle/>
          <a:p>
            <a:fld id="{1E9E179A-EA17-4826-9816-EB1F02FA4D9C}" type="slidenum">
              <a:rPr lang="et-EE" smtClean="0"/>
              <a:t>17</a:t>
            </a:fld>
            <a:endParaRPr lang="et-EE"/>
          </a:p>
        </p:txBody>
      </p:sp>
    </p:spTree>
    <p:extLst>
      <p:ext uri="{BB962C8B-B14F-4D97-AF65-F5344CB8AC3E}">
        <p14:creationId xmlns:p14="http://schemas.microsoft.com/office/powerpoint/2010/main" val="1594298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aidi pildi kohatäide 1"/>
          <p:cNvSpPr>
            <a:spLocks noGrp="1" noRot="1" noChangeAspect="1" noTextEdit="1"/>
          </p:cNvSpPr>
          <p:nvPr>
            <p:ph type="sldImg"/>
          </p:nvPr>
        </p:nvSpPr>
        <p:spPr>
          <a:ln/>
        </p:spPr>
      </p:sp>
      <p:sp>
        <p:nvSpPr>
          <p:cNvPr id="30723" name="Märkmete kohatäide 2"/>
          <p:cNvSpPr>
            <a:spLocks noGrp="1"/>
          </p:cNvSpPr>
          <p:nvPr>
            <p:ph type="body" idx="1"/>
          </p:nvPr>
        </p:nvSpPr>
        <p:spPr>
          <a:noFill/>
        </p:spPr>
        <p:txBody>
          <a:bodyPr/>
          <a:lstStyle/>
          <a:p>
            <a:endParaRPr lang="et-EE" altLang="et-EE" dirty="0" smtClean="0"/>
          </a:p>
        </p:txBody>
      </p:sp>
      <p:sp>
        <p:nvSpPr>
          <p:cNvPr id="30724" name="Slaidinumbri kohatäide 3"/>
          <p:cNvSpPr>
            <a:spLocks noGrp="1"/>
          </p:cNvSpPr>
          <p:nvPr>
            <p:ph type="sldNum" sz="quarter" idx="5"/>
          </p:nvPr>
        </p:nvSpPr>
        <p:spPr>
          <a:noFill/>
        </p:spPr>
        <p:txBody>
          <a:bodyPr/>
          <a:lstStyle>
            <a:lvl1pPr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50000"/>
              </a:spcBef>
              <a:spcAft>
                <a:spcPct val="0"/>
              </a:spcAft>
              <a:buClr>
                <a:schemeClr val="bg1"/>
              </a:buClr>
              <a:buFont typeface="Wingdings" panose="05000000000000000000" pitchFamily="2" charset="2"/>
              <a:defRPr sz="2400" b="1">
                <a:solidFill>
                  <a:schemeClr val="tx1"/>
                </a:solidFill>
                <a:latin typeface="Arial" panose="020B0604020202020204" pitchFamily="34" charset="0"/>
              </a:defRPr>
            </a:lvl6pPr>
            <a:lvl7pPr marL="2971800" indent="-228600" eaLnBrk="0" fontAlgn="base" hangingPunct="0">
              <a:spcBef>
                <a:spcPct val="50000"/>
              </a:spcBef>
              <a:spcAft>
                <a:spcPct val="0"/>
              </a:spcAft>
              <a:buClr>
                <a:schemeClr val="bg1"/>
              </a:buClr>
              <a:buFont typeface="Wingdings" panose="05000000000000000000" pitchFamily="2" charset="2"/>
              <a:defRPr sz="2400" b="1">
                <a:solidFill>
                  <a:schemeClr val="tx1"/>
                </a:solidFill>
                <a:latin typeface="Arial" panose="020B0604020202020204" pitchFamily="34" charset="0"/>
              </a:defRPr>
            </a:lvl7pPr>
            <a:lvl8pPr marL="3429000" indent="-228600" eaLnBrk="0" fontAlgn="base" hangingPunct="0">
              <a:spcBef>
                <a:spcPct val="50000"/>
              </a:spcBef>
              <a:spcAft>
                <a:spcPct val="0"/>
              </a:spcAft>
              <a:buClr>
                <a:schemeClr val="bg1"/>
              </a:buClr>
              <a:buFont typeface="Wingdings" panose="05000000000000000000" pitchFamily="2" charset="2"/>
              <a:defRPr sz="2400" b="1">
                <a:solidFill>
                  <a:schemeClr val="tx1"/>
                </a:solidFill>
                <a:latin typeface="Arial" panose="020B0604020202020204" pitchFamily="34" charset="0"/>
              </a:defRPr>
            </a:lvl8pPr>
            <a:lvl9pPr marL="3886200" indent="-228600" eaLnBrk="0" fontAlgn="base" hangingPunct="0">
              <a:spcBef>
                <a:spcPct val="50000"/>
              </a:spcBef>
              <a:spcAft>
                <a:spcPct val="0"/>
              </a:spcAft>
              <a:buClr>
                <a:schemeClr val="bg1"/>
              </a:buClr>
              <a:buFont typeface="Wingdings" panose="05000000000000000000" pitchFamily="2" charset="2"/>
              <a:defRPr sz="2400" b="1">
                <a:solidFill>
                  <a:schemeClr val="tx1"/>
                </a:solidFill>
                <a:latin typeface="Arial" panose="020B0604020202020204" pitchFamily="34" charset="0"/>
              </a:defRPr>
            </a:lvl9pPr>
          </a:lstStyle>
          <a:p>
            <a:pPr eaLnBrk="1" hangingPunct="1"/>
            <a:fld id="{73D50360-27E6-452A-9DDF-88F79DFC6968}" type="slidenum">
              <a:rPr lang="en-GB" altLang="et-EE" sz="1200" b="0"/>
              <a:pPr eaLnBrk="1" hangingPunct="1"/>
              <a:t>3</a:t>
            </a:fld>
            <a:endParaRPr lang="en-GB" altLang="et-EE" sz="1200" b="0"/>
          </a:p>
        </p:txBody>
      </p:sp>
    </p:spTree>
    <p:extLst>
      <p:ext uri="{BB962C8B-B14F-4D97-AF65-F5344CB8AC3E}">
        <p14:creationId xmlns:p14="http://schemas.microsoft.com/office/powerpoint/2010/main" val="3809385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a:p>
        </p:txBody>
      </p:sp>
      <p:sp>
        <p:nvSpPr>
          <p:cNvPr id="4" name="Slaidinumbri kohatäide 3"/>
          <p:cNvSpPr>
            <a:spLocks noGrp="1"/>
          </p:cNvSpPr>
          <p:nvPr>
            <p:ph type="sldNum" sz="quarter" idx="10"/>
          </p:nvPr>
        </p:nvSpPr>
        <p:spPr/>
        <p:txBody>
          <a:bodyPr/>
          <a:lstStyle/>
          <a:p>
            <a:fld id="{1E9E179A-EA17-4826-9816-EB1F02FA4D9C}" type="slidenum">
              <a:rPr lang="et-EE" smtClean="0"/>
              <a:t>4</a:t>
            </a:fld>
            <a:endParaRPr lang="et-EE"/>
          </a:p>
        </p:txBody>
      </p:sp>
    </p:spTree>
    <p:extLst>
      <p:ext uri="{BB962C8B-B14F-4D97-AF65-F5344CB8AC3E}">
        <p14:creationId xmlns:p14="http://schemas.microsoft.com/office/powerpoint/2010/main" val="3591547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Märkmete kohatäide 2"/>
              <p:cNvSpPr>
                <a:spLocks noGrp="1"/>
              </p:cNvSpPr>
              <p:nvPr>
                <p:ph type="body" idx="1"/>
              </p:nvPr>
            </p:nvSpPr>
            <p:spPr/>
            <p:txBody>
              <a:bodyPr/>
              <a:lstStyle/>
              <a:p>
                <a:r>
                  <a:rPr lang="et-EE" sz="1200" kern="1200" dirty="0" smtClean="0">
                    <a:solidFill>
                      <a:schemeClr val="tx1"/>
                    </a:solidFill>
                    <a:effectLst/>
                    <a:latin typeface="+mn-lt"/>
                    <a:ea typeface="+mn-ea"/>
                    <a:cs typeface="+mn-cs"/>
                  </a:rPr>
                  <a:t>Ellujäämistõenäosused </a:t>
                </a:r>
                <a:r>
                  <a:rPr lang="et-EE" sz="1200" kern="1200" dirty="0">
                    <a:solidFill>
                      <a:schemeClr val="tx1"/>
                    </a:solidFill>
                    <a:effectLst/>
                    <a:latin typeface="+mn-lt"/>
                    <a:ea typeface="+mn-ea"/>
                    <a:cs typeface="+mn-cs"/>
                  </a:rPr>
                  <a:t>arvutati Statistikaameti 2013. aasta andmete põhjal. </a:t>
                </a:r>
                <a:r>
                  <a:rPr lang="et-EE" sz="1200" kern="1200" dirty="0" smtClean="0">
                    <a:solidFill>
                      <a:schemeClr val="tx1"/>
                    </a:solidFill>
                    <a:effectLst/>
                    <a:latin typeface="+mn-lt"/>
                    <a:ea typeface="+mn-ea"/>
                    <a:cs typeface="+mn-cs"/>
                  </a:rPr>
                  <a:t>Tulevikus </a:t>
                </a:r>
                <a:r>
                  <a:rPr lang="et-EE" sz="1200" kern="1200" dirty="0">
                    <a:solidFill>
                      <a:schemeClr val="tx1"/>
                    </a:solidFill>
                    <a:effectLst/>
                    <a:latin typeface="+mn-lt"/>
                    <a:ea typeface="+mn-ea"/>
                    <a:cs typeface="+mn-cs"/>
                  </a:rPr>
                  <a:t>vajaminevate töökohtade ehk nõudluse leidmisel lähtutakse arengutest uuritavas sektoris huvipakkuva perioodi jooksul. Arenguid prognoositakse teenuse nõudlusest tulenevalt või strateegiadokumentidele toetudes. </a:t>
                </a:r>
              </a:p>
              <a:p>
                <a:r>
                  <a:rPr lang="et-EE" sz="1200" kern="1200" dirty="0">
                    <a:solidFill>
                      <a:schemeClr val="tx1"/>
                    </a:solidFill>
                    <a:effectLst/>
                    <a:latin typeface="+mn-lt"/>
                    <a:ea typeface="+mn-ea"/>
                    <a:cs typeface="+mn-cs"/>
                  </a:rPr>
                  <a:t>2030. aastaks prognoositava nimistute arvu leidmiseks kasutati elanikkonna suhtarvul põhinevat meetodit. Selleks võeti arvesse </a:t>
                </a:r>
              </a:p>
              <a:p>
                <a:pPr lvl="0"/>
                <a:r>
                  <a:rPr lang="et-EE" sz="1200" kern="1200" dirty="0">
                    <a:solidFill>
                      <a:schemeClr val="tx1"/>
                    </a:solidFill>
                    <a:effectLst/>
                    <a:latin typeface="+mn-lt"/>
                    <a:ea typeface="+mn-ea"/>
                    <a:cs typeface="+mn-cs"/>
                  </a:rPr>
                  <a:t>Statistikaameti prognoositav rahvaarvu kasutati varianti 1 kus </a:t>
                </a:r>
                <a:r>
                  <a:rPr lang="et-EE" dirty="0">
                    <a:effectLst/>
                  </a:rPr>
                  <a:t>sisseränne tasakaalustab väljarände. </a:t>
                </a:r>
                <a:r>
                  <a:rPr lang="et-EE" sz="1200" kern="1200" dirty="0">
                    <a:solidFill>
                      <a:schemeClr val="tx1"/>
                    </a:solidFill>
                    <a:effectLst/>
                    <a:latin typeface="+mn-lt"/>
                    <a:ea typeface="+mn-ea"/>
                    <a:cs typeface="+mn-cs"/>
                  </a:rPr>
                  <a:t> </a:t>
                </a:r>
                <a:endParaRPr lang="et-EE" dirty="0">
                  <a:effectLst/>
                </a:endParaRPr>
              </a:p>
              <a:p>
                <a:pPr lvl="0"/>
                <a:r>
                  <a:rPr lang="et-EE" sz="1200" kern="1200" dirty="0">
                    <a:solidFill>
                      <a:schemeClr val="tx1"/>
                    </a:solidFill>
                    <a:effectLst/>
                    <a:latin typeface="+mn-lt"/>
                    <a:ea typeface="+mn-ea"/>
                    <a:cs typeface="+mn-cs"/>
                  </a:rPr>
                  <a:t>ühe nimistuga töötavad üks perearst ja kaks pereõde </a:t>
                </a:r>
                <a:endParaRPr lang="et-EE" dirty="0">
                  <a:effectLst/>
                </a:endParaRPr>
              </a:p>
              <a:p>
                <a:pPr lvl="0"/>
                <a:r>
                  <a:rPr lang="et-EE" sz="1200" kern="1200" dirty="0">
                    <a:solidFill>
                      <a:schemeClr val="tx1"/>
                    </a:solidFill>
                    <a:effectLst/>
                    <a:latin typeface="+mn-lt"/>
                    <a:ea typeface="+mn-ea"/>
                    <a:cs typeface="+mn-cs"/>
                  </a:rPr>
                  <a:t>nimistute keskmine suurus jääb 2014. aasta keskmisele tasemele ja ajas ei muutu olles 1733 isikut </a:t>
                </a:r>
                <a:endParaRPr lang="et-EE" dirty="0">
                  <a:effectLst/>
                </a:endParaRPr>
              </a:p>
              <a:p>
                <a:pPr lvl="0"/>
                <a:r>
                  <a:rPr lang="et-EE" sz="1200" kern="1200" dirty="0">
                    <a:solidFill>
                      <a:schemeClr val="tx1"/>
                    </a:solidFill>
                    <a:effectLst/>
                    <a:latin typeface="+mn-lt"/>
                    <a:ea typeface="+mn-ea"/>
                    <a:cs typeface="+mn-cs"/>
                  </a:rPr>
                  <a:t>teise versioonina nimistute keskmine suurus väheneb 1600 isikuni.</a:t>
                </a:r>
                <a:endParaRPr lang="et-EE" dirty="0">
                  <a:effectLst/>
                </a:endParaRPr>
              </a:p>
              <a:p>
                <a:r>
                  <a:rPr lang="et-EE" sz="1200" kern="1200" dirty="0">
                    <a:solidFill>
                      <a:schemeClr val="tx1"/>
                    </a:solidFill>
                    <a:effectLst/>
                    <a:latin typeface="+mn-lt"/>
                    <a:ea typeface="+mn-ea"/>
                    <a:cs typeface="+mn-cs"/>
                  </a:rPr>
                  <a:t> </a:t>
                </a:r>
              </a:p>
              <a:p>
                <a:pPr/>
                <a14:m>
                  <m:oMathPara xmlns:m="http://schemas.openxmlformats.org/officeDocument/2006/math">
                    <m:oMathParaPr>
                      <m:jc m:val="centerGroup"/>
                    </m:oMathParaPr>
                    <m:oMath xmlns:m="http://schemas.openxmlformats.org/officeDocument/2006/math">
                      <m:r>
                        <m:rPr>
                          <m:sty m:val="p"/>
                        </m:rPr>
                        <a:rPr lang="et-EE" sz="1200" kern="1200">
                          <a:solidFill>
                            <a:schemeClr val="tx1"/>
                          </a:solidFill>
                          <a:effectLst/>
                          <a:latin typeface="Cambria Math" panose="02040503050406030204" pitchFamily="18" charset="0"/>
                          <a:ea typeface="+mn-ea"/>
                          <a:cs typeface="+mn-cs"/>
                        </a:rPr>
                        <m:t>Prognoositav</m:t>
                      </m:r>
                      <m:r>
                        <a:rPr lang="et-EE" sz="1200" kern="1200">
                          <a:solidFill>
                            <a:schemeClr val="tx1"/>
                          </a:solidFill>
                          <a:effectLst/>
                          <a:latin typeface="Cambria Math" panose="02040503050406030204" pitchFamily="18" charset="0"/>
                          <a:ea typeface="+mn-ea"/>
                          <a:cs typeface="+mn-cs"/>
                        </a:rPr>
                        <m:t> </m:t>
                      </m:r>
                      <m:r>
                        <m:rPr>
                          <m:sty m:val="p"/>
                        </m:rPr>
                        <a:rPr lang="et-EE" sz="1200" kern="1200">
                          <a:solidFill>
                            <a:schemeClr val="tx1"/>
                          </a:solidFill>
                          <a:effectLst/>
                          <a:latin typeface="Cambria Math" panose="02040503050406030204" pitchFamily="18" charset="0"/>
                          <a:ea typeface="+mn-ea"/>
                          <a:cs typeface="+mn-cs"/>
                        </a:rPr>
                        <m:t>nimistute</m:t>
                      </m:r>
                      <m:r>
                        <a:rPr lang="et-EE" sz="1200" kern="1200">
                          <a:solidFill>
                            <a:schemeClr val="tx1"/>
                          </a:solidFill>
                          <a:effectLst/>
                          <a:latin typeface="Cambria Math" panose="02040503050406030204" pitchFamily="18" charset="0"/>
                          <a:ea typeface="+mn-ea"/>
                          <a:cs typeface="+mn-cs"/>
                        </a:rPr>
                        <m:t> </m:t>
                      </m:r>
                      <m:r>
                        <m:rPr>
                          <m:sty m:val="p"/>
                        </m:rPr>
                        <a:rPr lang="et-EE" sz="1200" kern="1200">
                          <a:solidFill>
                            <a:schemeClr val="tx1"/>
                          </a:solidFill>
                          <a:effectLst/>
                          <a:latin typeface="Cambria Math" panose="02040503050406030204" pitchFamily="18" charset="0"/>
                          <a:ea typeface="+mn-ea"/>
                          <a:cs typeface="+mn-cs"/>
                        </a:rPr>
                        <m:t>arv</m:t>
                      </m:r>
                      <m:r>
                        <a:rPr lang="et-EE" sz="1200" kern="1200">
                          <a:solidFill>
                            <a:schemeClr val="tx1"/>
                          </a:solidFill>
                          <a:effectLst/>
                          <a:latin typeface="Cambria Math" panose="02040503050406030204" pitchFamily="18" charset="0"/>
                          <a:ea typeface="+mn-ea"/>
                          <a:cs typeface="+mn-cs"/>
                        </a:rPr>
                        <m:t>=</m:t>
                      </m:r>
                      <m:f>
                        <m:fPr>
                          <m:ctrlPr>
                            <a:rPr lang="et-EE" sz="1200" i="1" kern="1200">
                              <a:solidFill>
                                <a:schemeClr val="tx1"/>
                              </a:solidFill>
                              <a:effectLst/>
                              <a:latin typeface="Cambria Math" panose="02040503050406030204" pitchFamily="18" charset="0"/>
                              <a:ea typeface="+mn-ea"/>
                              <a:cs typeface="+mn-cs"/>
                            </a:rPr>
                          </m:ctrlPr>
                        </m:fPr>
                        <m:num>
                          <m:r>
                            <m:rPr>
                              <m:sty m:val="p"/>
                            </m:rPr>
                            <a:rPr lang="et-EE" sz="1200" kern="1200">
                              <a:solidFill>
                                <a:schemeClr val="tx1"/>
                              </a:solidFill>
                              <a:effectLst/>
                              <a:latin typeface="Cambria Math" panose="02040503050406030204" pitchFamily="18" charset="0"/>
                              <a:ea typeface="+mn-ea"/>
                              <a:cs typeface="+mn-cs"/>
                            </a:rPr>
                            <m:t>prognoositav</m:t>
                          </m:r>
                          <m:r>
                            <a:rPr lang="et-EE" sz="1200" kern="1200">
                              <a:solidFill>
                                <a:schemeClr val="tx1"/>
                              </a:solidFill>
                              <a:effectLst/>
                              <a:latin typeface="Cambria Math" panose="02040503050406030204" pitchFamily="18" charset="0"/>
                              <a:ea typeface="+mn-ea"/>
                              <a:cs typeface="+mn-cs"/>
                            </a:rPr>
                            <m:t> </m:t>
                          </m:r>
                          <m:r>
                            <m:rPr>
                              <m:sty m:val="p"/>
                            </m:rPr>
                            <a:rPr lang="et-EE" sz="1200" kern="1200">
                              <a:solidFill>
                                <a:schemeClr val="tx1"/>
                              </a:solidFill>
                              <a:effectLst/>
                              <a:latin typeface="Cambria Math" panose="02040503050406030204" pitchFamily="18" charset="0"/>
                              <a:ea typeface="+mn-ea"/>
                              <a:cs typeface="+mn-cs"/>
                            </a:rPr>
                            <m:t>rahvaarv</m:t>
                          </m:r>
                          <m:r>
                            <a:rPr lang="et-EE" sz="1200" kern="1200">
                              <a:solidFill>
                                <a:schemeClr val="tx1"/>
                              </a:solidFill>
                              <a:effectLst/>
                              <a:latin typeface="Cambria Math" panose="02040503050406030204" pitchFamily="18" charset="0"/>
                              <a:ea typeface="+mn-ea"/>
                              <a:cs typeface="+mn-cs"/>
                            </a:rPr>
                            <m:t> 2030</m:t>
                          </m:r>
                        </m:num>
                        <m:den>
                          <m:r>
                            <m:rPr>
                              <m:sty m:val="p"/>
                            </m:rPr>
                            <a:rPr lang="et-EE" sz="1200" kern="1200">
                              <a:solidFill>
                                <a:schemeClr val="tx1"/>
                              </a:solidFill>
                              <a:effectLst/>
                              <a:latin typeface="Cambria Math" panose="02040503050406030204" pitchFamily="18" charset="0"/>
                              <a:ea typeface="+mn-ea"/>
                              <a:cs typeface="+mn-cs"/>
                            </a:rPr>
                            <m:t>nimistute</m:t>
                          </m:r>
                          <m:r>
                            <a:rPr lang="et-EE" sz="1200" kern="1200">
                              <a:solidFill>
                                <a:schemeClr val="tx1"/>
                              </a:solidFill>
                              <a:effectLst/>
                              <a:latin typeface="Cambria Math" panose="02040503050406030204" pitchFamily="18" charset="0"/>
                              <a:ea typeface="+mn-ea"/>
                              <a:cs typeface="+mn-cs"/>
                            </a:rPr>
                            <m:t> </m:t>
                          </m:r>
                          <m:r>
                            <m:rPr>
                              <m:sty m:val="p"/>
                            </m:rPr>
                            <a:rPr lang="et-EE" sz="1200" kern="1200">
                              <a:solidFill>
                                <a:schemeClr val="tx1"/>
                              </a:solidFill>
                              <a:effectLst/>
                              <a:latin typeface="Cambria Math" panose="02040503050406030204" pitchFamily="18" charset="0"/>
                              <a:ea typeface="+mn-ea"/>
                              <a:cs typeface="+mn-cs"/>
                            </a:rPr>
                            <m:t>keskmine</m:t>
                          </m:r>
                          <m:r>
                            <a:rPr lang="et-EE" sz="1200" kern="1200">
                              <a:solidFill>
                                <a:schemeClr val="tx1"/>
                              </a:solidFill>
                              <a:effectLst/>
                              <a:latin typeface="Cambria Math" panose="02040503050406030204" pitchFamily="18" charset="0"/>
                              <a:ea typeface="+mn-ea"/>
                              <a:cs typeface="+mn-cs"/>
                            </a:rPr>
                            <m:t> </m:t>
                          </m:r>
                          <m:r>
                            <m:rPr>
                              <m:sty m:val="p"/>
                            </m:rPr>
                            <a:rPr lang="et-EE" sz="1200" kern="1200">
                              <a:solidFill>
                                <a:schemeClr val="tx1"/>
                              </a:solidFill>
                              <a:effectLst/>
                              <a:latin typeface="Cambria Math" panose="02040503050406030204" pitchFamily="18" charset="0"/>
                              <a:ea typeface="+mn-ea"/>
                              <a:cs typeface="+mn-cs"/>
                            </a:rPr>
                            <m:t>suurus</m:t>
                          </m:r>
                        </m:den>
                      </m:f>
                    </m:oMath>
                  </m:oMathPara>
                </a14:m>
                <a:endParaRPr lang="et-EE" sz="1200" kern="1200" dirty="0">
                  <a:solidFill>
                    <a:schemeClr val="tx1"/>
                  </a:solidFill>
                  <a:effectLst/>
                  <a:latin typeface="+mn-lt"/>
                  <a:ea typeface="+mn-ea"/>
                  <a:cs typeface="+mn-cs"/>
                </a:endParaRPr>
              </a:p>
              <a:p>
                <a:endParaRPr lang="et-EE" dirty="0"/>
              </a:p>
            </p:txBody>
          </p:sp>
        </mc:Choice>
        <mc:Fallback xmlns="">
          <p:sp>
            <p:nvSpPr>
              <p:cNvPr id="3" name="Märkmete kohatäide 2"/>
              <p:cNvSpPr>
                <a:spLocks noGrp="1"/>
              </p:cNvSpPr>
              <p:nvPr>
                <p:ph type="body" idx="1"/>
              </p:nvPr>
            </p:nvSpPr>
            <p:spPr/>
            <p:txBody>
              <a:bodyPr/>
              <a:lstStyle/>
              <a:p>
                <a:r>
                  <a:rPr lang="et-EE" sz="1200" kern="1200" dirty="0" smtClean="0">
                    <a:solidFill>
                      <a:schemeClr val="tx1"/>
                    </a:solidFill>
                    <a:effectLst/>
                    <a:latin typeface="+mn-lt"/>
                    <a:ea typeface="+mn-ea"/>
                    <a:cs typeface="+mn-cs"/>
                  </a:rPr>
                  <a:t>Ellujäämistõenäosused </a:t>
                </a:r>
                <a:r>
                  <a:rPr lang="et-EE" sz="1200" kern="1200" dirty="0">
                    <a:solidFill>
                      <a:schemeClr val="tx1"/>
                    </a:solidFill>
                    <a:effectLst/>
                    <a:latin typeface="+mn-lt"/>
                    <a:ea typeface="+mn-ea"/>
                    <a:cs typeface="+mn-cs"/>
                  </a:rPr>
                  <a:t>arvutati Statistikaameti 2013. aasta andmete põhjal. </a:t>
                </a:r>
                <a:r>
                  <a:rPr lang="et-EE" sz="1200" kern="1200" dirty="0" smtClean="0">
                    <a:solidFill>
                      <a:schemeClr val="tx1"/>
                    </a:solidFill>
                    <a:effectLst/>
                    <a:latin typeface="+mn-lt"/>
                    <a:ea typeface="+mn-ea"/>
                    <a:cs typeface="+mn-cs"/>
                  </a:rPr>
                  <a:t>Tulevikus </a:t>
                </a:r>
                <a:r>
                  <a:rPr lang="et-EE" sz="1200" kern="1200" dirty="0">
                    <a:solidFill>
                      <a:schemeClr val="tx1"/>
                    </a:solidFill>
                    <a:effectLst/>
                    <a:latin typeface="+mn-lt"/>
                    <a:ea typeface="+mn-ea"/>
                    <a:cs typeface="+mn-cs"/>
                  </a:rPr>
                  <a:t>vajaminevate töökohtade ehk nõudluse leidmisel lähtutakse arengutest uuritavas sektoris huvipakkuva perioodi jooksul. Arenguid prognoositakse teenuse nõudlusest tulenevalt või strateegiadokumentidele toetudes. </a:t>
                </a:r>
              </a:p>
              <a:p>
                <a:r>
                  <a:rPr lang="et-EE" sz="1200" kern="1200" dirty="0">
                    <a:solidFill>
                      <a:schemeClr val="tx1"/>
                    </a:solidFill>
                    <a:effectLst/>
                    <a:latin typeface="+mn-lt"/>
                    <a:ea typeface="+mn-ea"/>
                    <a:cs typeface="+mn-cs"/>
                  </a:rPr>
                  <a:t>2030. aastaks prognoositava nimistute arvu leidmiseks kasutati elanikkonna suhtarvul põhinevat meetodit. Selleks võeti arvesse </a:t>
                </a:r>
              </a:p>
              <a:p>
                <a:pPr lvl="0"/>
                <a:r>
                  <a:rPr lang="et-EE" sz="1200" kern="1200" dirty="0">
                    <a:solidFill>
                      <a:schemeClr val="tx1"/>
                    </a:solidFill>
                    <a:effectLst/>
                    <a:latin typeface="+mn-lt"/>
                    <a:ea typeface="+mn-ea"/>
                    <a:cs typeface="+mn-cs"/>
                  </a:rPr>
                  <a:t>Statistikaameti prognoositav rahvaarvu kasutati varianti 1 kus </a:t>
                </a:r>
                <a:r>
                  <a:rPr lang="et-EE" dirty="0">
                    <a:effectLst/>
                  </a:rPr>
                  <a:t>sisseränne tasakaalustab väljarände. </a:t>
                </a:r>
                <a:r>
                  <a:rPr lang="et-EE" sz="1200" kern="1200" dirty="0">
                    <a:solidFill>
                      <a:schemeClr val="tx1"/>
                    </a:solidFill>
                    <a:effectLst/>
                    <a:latin typeface="+mn-lt"/>
                    <a:ea typeface="+mn-ea"/>
                    <a:cs typeface="+mn-cs"/>
                  </a:rPr>
                  <a:t> </a:t>
                </a:r>
                <a:endParaRPr lang="et-EE" dirty="0">
                  <a:effectLst/>
                </a:endParaRPr>
              </a:p>
              <a:p>
                <a:pPr lvl="0"/>
                <a:r>
                  <a:rPr lang="et-EE" sz="1200" kern="1200" dirty="0">
                    <a:solidFill>
                      <a:schemeClr val="tx1"/>
                    </a:solidFill>
                    <a:effectLst/>
                    <a:latin typeface="+mn-lt"/>
                    <a:ea typeface="+mn-ea"/>
                    <a:cs typeface="+mn-cs"/>
                  </a:rPr>
                  <a:t>ühe nimistuga töötavad üks perearst ja kaks pereõde </a:t>
                </a:r>
                <a:endParaRPr lang="et-EE" dirty="0">
                  <a:effectLst/>
                </a:endParaRPr>
              </a:p>
              <a:p>
                <a:pPr lvl="0"/>
                <a:r>
                  <a:rPr lang="et-EE" sz="1200" kern="1200" dirty="0">
                    <a:solidFill>
                      <a:schemeClr val="tx1"/>
                    </a:solidFill>
                    <a:effectLst/>
                    <a:latin typeface="+mn-lt"/>
                    <a:ea typeface="+mn-ea"/>
                    <a:cs typeface="+mn-cs"/>
                  </a:rPr>
                  <a:t>nimistute keskmine suurus jääb 2014. aasta keskmisele tasemele ja ajas ei muutu olles 1733 isikut </a:t>
                </a:r>
                <a:endParaRPr lang="et-EE" dirty="0">
                  <a:effectLst/>
                </a:endParaRPr>
              </a:p>
              <a:p>
                <a:pPr lvl="0"/>
                <a:r>
                  <a:rPr lang="et-EE" sz="1200" kern="1200" dirty="0">
                    <a:solidFill>
                      <a:schemeClr val="tx1"/>
                    </a:solidFill>
                    <a:effectLst/>
                    <a:latin typeface="+mn-lt"/>
                    <a:ea typeface="+mn-ea"/>
                    <a:cs typeface="+mn-cs"/>
                  </a:rPr>
                  <a:t>teise versioonina nimistute keskmine suurus väheneb 1600 isikuni.</a:t>
                </a:r>
                <a:endParaRPr lang="et-EE" dirty="0">
                  <a:effectLst/>
                </a:endParaRPr>
              </a:p>
              <a:p>
                <a:r>
                  <a:rPr lang="et-EE" sz="1200" kern="1200" dirty="0">
                    <a:solidFill>
                      <a:schemeClr val="tx1"/>
                    </a:solidFill>
                    <a:effectLst/>
                    <a:latin typeface="+mn-lt"/>
                    <a:ea typeface="+mn-ea"/>
                    <a:cs typeface="+mn-cs"/>
                  </a:rPr>
                  <a:t> </a:t>
                </a:r>
              </a:p>
              <a:p>
                <a:pPr/>
                <a:r>
                  <a:rPr lang="et-EE" sz="1200" i="0" kern="1200">
                    <a:solidFill>
                      <a:schemeClr val="tx1"/>
                    </a:solidFill>
                    <a:effectLst/>
                    <a:latin typeface="Cambria Math" panose="02040503050406030204" pitchFamily="18" charset="0"/>
                    <a:ea typeface="+mn-ea"/>
                    <a:cs typeface="+mn-cs"/>
                  </a:rPr>
                  <a:t>Prognoositav nimistute arv=(prognoositav rahvaarv 2030)/(nimistute keskmine suurus)</a:t>
                </a:r>
                <a:endParaRPr lang="et-EE" sz="1200" kern="1200" dirty="0">
                  <a:solidFill>
                    <a:schemeClr val="tx1"/>
                  </a:solidFill>
                  <a:effectLst/>
                  <a:latin typeface="+mn-lt"/>
                  <a:ea typeface="+mn-ea"/>
                  <a:cs typeface="+mn-cs"/>
                </a:endParaRPr>
              </a:p>
              <a:p>
                <a:endParaRPr lang="et-EE" dirty="0"/>
              </a:p>
            </p:txBody>
          </p:sp>
        </mc:Fallback>
      </mc:AlternateContent>
      <p:sp>
        <p:nvSpPr>
          <p:cNvPr id="4" name="Slaidinumbri kohatäide 3"/>
          <p:cNvSpPr>
            <a:spLocks noGrp="1"/>
          </p:cNvSpPr>
          <p:nvPr>
            <p:ph type="sldNum" sz="quarter" idx="10"/>
          </p:nvPr>
        </p:nvSpPr>
        <p:spPr/>
        <p:txBody>
          <a:bodyPr/>
          <a:lstStyle/>
          <a:p>
            <a:fld id="{1E9E179A-EA17-4826-9816-EB1F02FA4D9C}" type="slidenum">
              <a:rPr lang="et-EE" smtClean="0"/>
              <a:t>5</a:t>
            </a:fld>
            <a:endParaRPr lang="et-EE"/>
          </a:p>
        </p:txBody>
      </p:sp>
    </p:spTree>
    <p:extLst>
      <p:ext uri="{BB962C8B-B14F-4D97-AF65-F5344CB8AC3E}">
        <p14:creationId xmlns:p14="http://schemas.microsoft.com/office/powerpoint/2010/main" val="1858841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t-EE" sz="1200" kern="1200" dirty="0" smtClean="0">
                <a:solidFill>
                  <a:schemeClr val="tx1"/>
                </a:solidFill>
                <a:effectLst/>
                <a:latin typeface="+mn-lt"/>
                <a:ea typeface="+mn-ea"/>
                <a:cs typeface="+mn-cs"/>
              </a:rPr>
              <a:t>2014. aasta lõpus oli </a:t>
            </a:r>
            <a:r>
              <a:rPr lang="et-EE" sz="1200" kern="1200" dirty="0" err="1" smtClean="0">
                <a:solidFill>
                  <a:schemeClr val="tx1"/>
                </a:solidFill>
                <a:effectLst/>
                <a:latin typeface="+mn-lt"/>
                <a:ea typeface="+mn-ea"/>
                <a:cs typeface="+mn-cs"/>
              </a:rPr>
              <a:t>üldarstiabis</a:t>
            </a:r>
            <a:r>
              <a:rPr lang="et-EE" sz="1200" kern="1200" dirty="0" smtClean="0">
                <a:solidFill>
                  <a:schemeClr val="tx1"/>
                </a:solidFill>
                <a:effectLst/>
                <a:latin typeface="+mn-lt"/>
                <a:ea typeface="+mn-ea"/>
                <a:cs typeface="+mn-cs"/>
              </a:rPr>
              <a:t> 804 nimistut, millega töötas 792 nimistuga perearsti. Terviseameti otsusega töötas 12 ajutist asendajat, kellest viis olid kinnitatud nimistuga perearstid. 2014. aastal nimistuga töötavate perearstide keskmine ja mediaanvanus oli 55 aastat. Perearstidest 13%  olid vanemad kui 65 aastat.</a:t>
            </a:r>
          </a:p>
          <a:p>
            <a:endParaRPr lang="et-EE" dirty="0"/>
          </a:p>
        </p:txBody>
      </p:sp>
      <p:sp>
        <p:nvSpPr>
          <p:cNvPr id="4" name="Slaidinumbri kohatäide 3"/>
          <p:cNvSpPr>
            <a:spLocks noGrp="1"/>
          </p:cNvSpPr>
          <p:nvPr>
            <p:ph type="sldNum" sz="quarter" idx="10"/>
          </p:nvPr>
        </p:nvSpPr>
        <p:spPr/>
        <p:txBody>
          <a:bodyPr/>
          <a:lstStyle/>
          <a:p>
            <a:fld id="{1E9E179A-EA17-4826-9816-EB1F02FA4D9C}" type="slidenum">
              <a:rPr lang="et-EE" smtClean="0"/>
              <a:t>7</a:t>
            </a:fld>
            <a:endParaRPr lang="et-EE"/>
          </a:p>
        </p:txBody>
      </p:sp>
    </p:spTree>
    <p:extLst>
      <p:ext uri="{BB962C8B-B14F-4D97-AF65-F5344CB8AC3E}">
        <p14:creationId xmlns:p14="http://schemas.microsoft.com/office/powerpoint/2010/main" val="2488451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t-EE" sz="1200" kern="1200" dirty="0" smtClean="0">
                <a:solidFill>
                  <a:schemeClr val="tx1"/>
                </a:solidFill>
                <a:effectLst/>
                <a:latin typeface="+mn-lt"/>
                <a:ea typeface="+mn-ea"/>
                <a:cs typeface="+mn-cs"/>
              </a:rPr>
              <a:t>Perioodil 2006–2014 oli nimistuga perearstide arv stabiilne (perioodi keskmine 797 perearsti). Nimetatud ajavahemikul toimusid muudatused perearstide vanuselises koosseisus. Viimase kaheksa aasta jooksul on märgatavalt vähenenud alla 44-aastaste töötavate perearstide arv ning samal ajal suurenenud nende üle 55-aastaste perearstide arv, kes lahkuvad tööturult pensionile jäämise tõttu lähema 10–15 aasta jooksul</a:t>
            </a:r>
          </a:p>
          <a:p>
            <a:endParaRPr lang="et-EE" dirty="0"/>
          </a:p>
        </p:txBody>
      </p:sp>
      <p:sp>
        <p:nvSpPr>
          <p:cNvPr id="4" name="Slaidinumbri kohatäide 3"/>
          <p:cNvSpPr>
            <a:spLocks noGrp="1"/>
          </p:cNvSpPr>
          <p:nvPr>
            <p:ph type="sldNum" sz="quarter" idx="10"/>
          </p:nvPr>
        </p:nvSpPr>
        <p:spPr/>
        <p:txBody>
          <a:bodyPr/>
          <a:lstStyle/>
          <a:p>
            <a:fld id="{1E9E179A-EA17-4826-9816-EB1F02FA4D9C}" type="slidenum">
              <a:rPr lang="et-EE" smtClean="0"/>
              <a:t>8</a:t>
            </a:fld>
            <a:endParaRPr lang="et-EE"/>
          </a:p>
        </p:txBody>
      </p:sp>
    </p:spTree>
    <p:extLst>
      <p:ext uri="{BB962C8B-B14F-4D97-AF65-F5344CB8AC3E}">
        <p14:creationId xmlns:p14="http://schemas.microsoft.com/office/powerpoint/2010/main" val="3479027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10"/>
          </p:nvPr>
        </p:nvSpPr>
        <p:spPr/>
        <p:txBody>
          <a:bodyPr/>
          <a:lstStyle/>
          <a:p>
            <a:fld id="{1E9E179A-EA17-4826-9816-EB1F02FA4D9C}" type="slidenum">
              <a:rPr lang="et-EE" smtClean="0"/>
              <a:t>10</a:t>
            </a:fld>
            <a:endParaRPr lang="et-EE"/>
          </a:p>
        </p:txBody>
      </p:sp>
    </p:spTree>
    <p:extLst>
      <p:ext uri="{BB962C8B-B14F-4D97-AF65-F5344CB8AC3E}">
        <p14:creationId xmlns:p14="http://schemas.microsoft.com/office/powerpoint/2010/main" val="2364615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t-EE" sz="1200" kern="1200" dirty="0" smtClean="0">
                <a:solidFill>
                  <a:schemeClr val="tx1"/>
                </a:solidFill>
                <a:effectLst/>
                <a:latin typeface="+mn-lt"/>
                <a:ea typeface="+mn-ea"/>
                <a:cs typeface="+mn-cs"/>
              </a:rPr>
              <a:t>Stsenaariumis 1 hindasin praeguse koolitustellimuse jätkusuutlikkust aastani 2030. Mudeli lähteandmete kohaselt lahkub igal aastal töölt sõltuvalt vanusest 0,5–12,5% perearstidest vastuvõtuarv on viimase viie aasta keskmine (26 õppekohta), õppe lõpetab  80% või 90% residentidest ning nimistuga perearstina asub tööle 80% või 90% residentuuri lõpetajatest. Lisaks arvutati vajalik residentuuri vastuvõtu arv eeldusel, et perearsti nimistute arv 2030. aastal on samasugune kui 2014. aastal (804).</a:t>
            </a:r>
          </a:p>
          <a:p>
            <a:r>
              <a:rPr lang="et-EE" sz="1200" kern="1200" dirty="0" smtClean="0">
                <a:solidFill>
                  <a:schemeClr val="tx1"/>
                </a:solidFill>
                <a:effectLst/>
                <a:latin typeface="+mn-lt"/>
                <a:ea typeface="+mn-ea"/>
                <a:cs typeface="+mn-cs"/>
              </a:rPr>
              <a:t>Viimaste aastate trendi jätkudes ehk juhul, kui keskmine vastuvõtt aastas on 26 peremeditsiini residenti, 90% residentidest lõpetab õpingud ja 80% lõpetajatest alustab tööd nimistuga perearstina, väheneb perearstide arv 2030. aastaks </a:t>
            </a:r>
            <a:r>
              <a:rPr lang="et-EE" sz="1200" b="1" kern="1200" dirty="0" smtClean="0">
                <a:solidFill>
                  <a:schemeClr val="tx1"/>
                </a:solidFill>
                <a:effectLst/>
                <a:latin typeface="+mn-lt"/>
                <a:ea typeface="+mn-ea"/>
                <a:cs typeface="+mn-cs"/>
              </a:rPr>
              <a:t>121 </a:t>
            </a:r>
            <a:r>
              <a:rPr lang="et-EE" sz="1200" kern="1200" dirty="0" smtClean="0">
                <a:solidFill>
                  <a:schemeClr val="tx1"/>
                </a:solidFill>
                <a:effectLst/>
                <a:latin typeface="+mn-lt"/>
                <a:ea typeface="+mn-ea"/>
                <a:cs typeface="+mn-cs"/>
              </a:rPr>
              <a:t>arsti võrra. Sellise stsenaariumi korral tuleb perearstide arvu hoidmiseks 2014. aasta tasemel igal aastal vastu võtta </a:t>
            </a:r>
            <a:r>
              <a:rPr lang="et-EE" sz="1200" b="1" kern="1200" dirty="0" smtClean="0">
                <a:solidFill>
                  <a:schemeClr val="tx1"/>
                </a:solidFill>
                <a:effectLst/>
                <a:latin typeface="+mn-lt"/>
                <a:ea typeface="+mn-ea"/>
                <a:cs typeface="+mn-cs"/>
              </a:rPr>
              <a:t>40 arst-residenti, kellest 29 alustab</a:t>
            </a:r>
            <a:r>
              <a:rPr lang="et-EE" sz="1200" kern="1200" dirty="0" smtClean="0">
                <a:solidFill>
                  <a:schemeClr val="tx1"/>
                </a:solidFill>
                <a:effectLst/>
                <a:latin typeface="+mn-lt"/>
                <a:ea typeface="+mn-ea"/>
                <a:cs typeface="+mn-cs"/>
              </a:rPr>
              <a:t> tööd nimistuga perearstina, Kui residentuuri lõpetamise ja perearstina tööle asumise osakaal on 90%, tuleb igal aastal vastu võtta 36 arst-residenti. Kui residentuuri lõpetamise ja perearstina tööle asumise osakaal on 80%, tuleb arstide arvu säilitamiseks 2014. aasta tasemel vastu võtta </a:t>
            </a:r>
            <a:r>
              <a:rPr lang="et-EE" sz="1200" b="1" kern="1200" dirty="0" smtClean="0">
                <a:solidFill>
                  <a:schemeClr val="tx1"/>
                </a:solidFill>
                <a:effectLst/>
                <a:latin typeface="+mn-lt"/>
                <a:ea typeface="+mn-ea"/>
                <a:cs typeface="+mn-cs"/>
              </a:rPr>
              <a:t>45 </a:t>
            </a:r>
            <a:r>
              <a:rPr lang="et-EE" sz="1200" kern="1200" dirty="0" smtClean="0">
                <a:solidFill>
                  <a:schemeClr val="tx1"/>
                </a:solidFill>
                <a:effectLst/>
                <a:latin typeface="+mn-lt"/>
                <a:ea typeface="+mn-ea"/>
                <a:cs typeface="+mn-cs"/>
              </a:rPr>
              <a:t>arst-residenti. </a:t>
            </a:r>
          </a:p>
          <a:p>
            <a:endParaRPr lang="et-EE" dirty="0"/>
          </a:p>
        </p:txBody>
      </p:sp>
      <p:sp>
        <p:nvSpPr>
          <p:cNvPr id="4" name="Slaidinumbri kohatäide 3"/>
          <p:cNvSpPr>
            <a:spLocks noGrp="1"/>
          </p:cNvSpPr>
          <p:nvPr>
            <p:ph type="sldNum" sz="quarter" idx="10"/>
          </p:nvPr>
        </p:nvSpPr>
        <p:spPr/>
        <p:txBody>
          <a:bodyPr/>
          <a:lstStyle/>
          <a:p>
            <a:fld id="{1E9E179A-EA17-4826-9816-EB1F02FA4D9C}" type="slidenum">
              <a:rPr lang="et-EE" smtClean="0"/>
              <a:t>11</a:t>
            </a:fld>
            <a:endParaRPr lang="et-EE"/>
          </a:p>
        </p:txBody>
      </p:sp>
    </p:spTree>
    <p:extLst>
      <p:ext uri="{BB962C8B-B14F-4D97-AF65-F5344CB8AC3E}">
        <p14:creationId xmlns:p14="http://schemas.microsoft.com/office/powerpoint/2010/main" val="12486652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t-EE" sz="1200" kern="1200" dirty="0" smtClean="0">
                <a:solidFill>
                  <a:schemeClr val="tx1"/>
                </a:solidFill>
                <a:effectLst/>
                <a:latin typeface="+mn-lt"/>
                <a:ea typeface="+mn-ea"/>
                <a:cs typeface="+mn-cs"/>
              </a:rPr>
              <a:t>koostasin </a:t>
            </a:r>
            <a:r>
              <a:rPr lang="et-EE" sz="1200" kern="1200" dirty="0" smtClean="0">
                <a:solidFill>
                  <a:schemeClr val="tx1"/>
                </a:solidFill>
                <a:effectLst/>
                <a:latin typeface="+mn-lt"/>
                <a:ea typeface="+mn-ea"/>
                <a:cs typeface="+mn-cs"/>
              </a:rPr>
              <a:t>alternatiivne stsenaariumi, kuna Eestis on perearstiabi korraldus nimistupõhine ning nimistute koguarv on seotud rahvaarvuga. </a:t>
            </a:r>
          </a:p>
          <a:p>
            <a:r>
              <a:rPr lang="et-EE" sz="1200" kern="1200" dirty="0" smtClean="0">
                <a:solidFill>
                  <a:schemeClr val="tx1"/>
                </a:solidFill>
                <a:effectLst/>
                <a:latin typeface="+mn-lt"/>
                <a:ea typeface="+mn-ea"/>
                <a:cs typeface="+mn-cs"/>
              </a:rPr>
              <a:t>Hindasin milline on iga-aastane arst-residentide koolitusvajadus, kui 2030. aastal väheneb nii prognoositav rahvastik kui ka perearsti nimistute arv. 2030. aastaks prognoositud nimistute arvud on 721 (nimistu keskmine suurus 1733) või  782 (nimistu keskmine suurus 1600). Teiste eelduste osas (tööturult lahkumise, õppe lõpetamise ja nimistuga perearstina töötamise osakaal) olid mudeli lähteandmed samad, mis  stsenaarium 1 korral. </a:t>
            </a:r>
          </a:p>
          <a:p>
            <a:r>
              <a:rPr lang="et-EE" sz="1200" kern="1200" dirty="0" smtClean="0">
                <a:solidFill>
                  <a:schemeClr val="tx1"/>
                </a:solidFill>
                <a:effectLst/>
                <a:latin typeface="+mn-lt"/>
                <a:ea typeface="+mn-ea"/>
                <a:cs typeface="+mn-cs"/>
              </a:rPr>
              <a:t>721 nimistu korral on peremeditsiini residentide iga-aastane vajalik vastuvõtuarv 28 või 32 arst-residenti sõltuvalt õppe lõpetamise ja nimistuga perearstina tööle asumise osakaalust. 782 nimistu korral on vastuvõtuarv vastavalt 34 või 38 arst-residenti.</a:t>
            </a:r>
          </a:p>
          <a:p>
            <a:endParaRPr lang="et-EE" dirty="0"/>
          </a:p>
        </p:txBody>
      </p:sp>
      <p:sp>
        <p:nvSpPr>
          <p:cNvPr id="4" name="Slaidinumbri kohatäide 3"/>
          <p:cNvSpPr>
            <a:spLocks noGrp="1"/>
          </p:cNvSpPr>
          <p:nvPr>
            <p:ph type="sldNum" sz="quarter" idx="10"/>
          </p:nvPr>
        </p:nvSpPr>
        <p:spPr/>
        <p:txBody>
          <a:bodyPr/>
          <a:lstStyle/>
          <a:p>
            <a:fld id="{1E9E179A-EA17-4826-9816-EB1F02FA4D9C}" type="slidenum">
              <a:rPr lang="et-EE" smtClean="0"/>
              <a:t>12</a:t>
            </a:fld>
            <a:endParaRPr lang="et-EE"/>
          </a:p>
        </p:txBody>
      </p:sp>
    </p:spTree>
    <p:extLst>
      <p:ext uri="{BB962C8B-B14F-4D97-AF65-F5344CB8AC3E}">
        <p14:creationId xmlns:p14="http://schemas.microsoft.com/office/powerpoint/2010/main" val="404188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itelslaid">
    <p:spTree>
      <p:nvGrpSpPr>
        <p:cNvPr id="1" name=""/>
        <p:cNvGrpSpPr/>
        <p:nvPr/>
      </p:nvGrpSpPr>
      <p:grpSpPr>
        <a:xfrm>
          <a:off x="0" y="0"/>
          <a:ext cx="0" cy="0"/>
          <a:chOff x="0" y="0"/>
          <a:chExt cx="0" cy="0"/>
        </a:xfrm>
      </p:grpSpPr>
      <p:sp>
        <p:nvSpPr>
          <p:cNvPr id="2" name="Pealkiri 1"/>
          <p:cNvSpPr>
            <a:spLocks noGrp="1"/>
          </p:cNvSpPr>
          <p:nvPr>
            <p:ph type="ctrTitle"/>
          </p:nvPr>
        </p:nvSpPr>
        <p:spPr>
          <a:xfrm>
            <a:off x="1524000" y="1122363"/>
            <a:ext cx="9144000" cy="2387600"/>
          </a:xfrm>
        </p:spPr>
        <p:txBody>
          <a:bodyPr anchor="b"/>
          <a:lstStyle>
            <a:lvl1pPr algn="ctr">
              <a:defRPr sz="6000"/>
            </a:lvl1pPr>
          </a:lstStyle>
          <a:p>
            <a:r>
              <a:rPr lang="et-EE" smtClean="0"/>
              <a:t>Muutke pealkirja laadi</a:t>
            </a:r>
            <a:endParaRPr lang="et-EE"/>
          </a:p>
        </p:txBody>
      </p:sp>
      <p:sp>
        <p:nvSpPr>
          <p:cNvPr id="3" name="Alapealkiri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t-EE" smtClean="0"/>
              <a:t>Klõpsake laadi muutmiseks</a:t>
            </a:r>
            <a:endParaRPr lang="et-EE"/>
          </a:p>
        </p:txBody>
      </p:sp>
      <p:sp>
        <p:nvSpPr>
          <p:cNvPr id="4" name="Kuupäeva kohatäide 3"/>
          <p:cNvSpPr>
            <a:spLocks noGrp="1"/>
          </p:cNvSpPr>
          <p:nvPr>
            <p:ph type="dt" sz="half" idx="10"/>
          </p:nvPr>
        </p:nvSpPr>
        <p:spPr/>
        <p:txBody>
          <a:bodyPr/>
          <a:lstStyle/>
          <a:p>
            <a:fld id="{C961EBD3-1055-4786-8E1A-1E7AAED93FC3}" type="datetime1">
              <a:rPr lang="et-EE" smtClean="0"/>
              <a:t>30.06.2015</a:t>
            </a:fld>
            <a:endParaRPr lang="et-EE"/>
          </a:p>
        </p:txBody>
      </p:sp>
      <p:sp>
        <p:nvSpPr>
          <p:cNvPr id="5" name="Jaluse kohatäide 4"/>
          <p:cNvSpPr>
            <a:spLocks noGrp="1"/>
          </p:cNvSpPr>
          <p:nvPr>
            <p:ph type="ftr" sz="quarter" idx="11"/>
          </p:nvPr>
        </p:nvSpPr>
        <p:spPr/>
        <p:txBody>
          <a:bodyPr/>
          <a:lstStyle/>
          <a:p>
            <a:endParaRPr lang="et-EE"/>
          </a:p>
        </p:txBody>
      </p:sp>
      <p:sp>
        <p:nvSpPr>
          <p:cNvPr id="6" name="Slaidinumbri kohatäide 5"/>
          <p:cNvSpPr>
            <a:spLocks noGrp="1"/>
          </p:cNvSpPr>
          <p:nvPr>
            <p:ph type="sldNum" sz="quarter" idx="12"/>
          </p:nvPr>
        </p:nvSpPr>
        <p:spPr/>
        <p:txBody>
          <a:bodyPr/>
          <a:lstStyle/>
          <a:p>
            <a:fld id="{CCB1B43D-B952-4750-8E55-99A859B638A3}" type="slidenum">
              <a:rPr lang="et-EE" smtClean="0"/>
              <a:t>‹#›</a:t>
            </a:fld>
            <a:endParaRPr lang="et-EE"/>
          </a:p>
        </p:txBody>
      </p:sp>
    </p:spTree>
    <p:extLst>
      <p:ext uri="{BB962C8B-B14F-4D97-AF65-F5344CB8AC3E}">
        <p14:creationId xmlns:p14="http://schemas.microsoft.com/office/powerpoint/2010/main" val="3536612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itel ja vertikaaltekst">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smtClean="0"/>
              <a:t>Muutke pealkirja laadi</a:t>
            </a:r>
            <a:endParaRPr lang="et-EE"/>
          </a:p>
        </p:txBody>
      </p:sp>
      <p:sp>
        <p:nvSpPr>
          <p:cNvPr id="3" name="Vertikaalteksti kohatäide 2"/>
          <p:cNvSpPr>
            <a:spLocks noGrp="1"/>
          </p:cNvSpPr>
          <p:nvPr>
            <p:ph type="body" orient="vert" idx="1"/>
          </p:nvPr>
        </p:nvSpPr>
        <p:spPr/>
        <p:txBody>
          <a:bodyPr vert="eaVert"/>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4" name="Kuupäeva kohatäide 3"/>
          <p:cNvSpPr>
            <a:spLocks noGrp="1"/>
          </p:cNvSpPr>
          <p:nvPr>
            <p:ph type="dt" sz="half" idx="10"/>
          </p:nvPr>
        </p:nvSpPr>
        <p:spPr/>
        <p:txBody>
          <a:bodyPr/>
          <a:lstStyle/>
          <a:p>
            <a:fld id="{C89878F8-B522-4C9D-883D-6BD943FB32C5}" type="datetime1">
              <a:rPr lang="et-EE" smtClean="0"/>
              <a:t>30.06.2015</a:t>
            </a:fld>
            <a:endParaRPr lang="et-EE"/>
          </a:p>
        </p:txBody>
      </p:sp>
      <p:sp>
        <p:nvSpPr>
          <p:cNvPr id="5" name="Jaluse kohatäide 4"/>
          <p:cNvSpPr>
            <a:spLocks noGrp="1"/>
          </p:cNvSpPr>
          <p:nvPr>
            <p:ph type="ftr" sz="quarter" idx="11"/>
          </p:nvPr>
        </p:nvSpPr>
        <p:spPr/>
        <p:txBody>
          <a:bodyPr/>
          <a:lstStyle/>
          <a:p>
            <a:endParaRPr lang="et-EE"/>
          </a:p>
        </p:txBody>
      </p:sp>
      <p:sp>
        <p:nvSpPr>
          <p:cNvPr id="6" name="Slaidinumbri kohatäide 5"/>
          <p:cNvSpPr>
            <a:spLocks noGrp="1"/>
          </p:cNvSpPr>
          <p:nvPr>
            <p:ph type="sldNum" sz="quarter" idx="12"/>
          </p:nvPr>
        </p:nvSpPr>
        <p:spPr/>
        <p:txBody>
          <a:bodyPr/>
          <a:lstStyle/>
          <a:p>
            <a:fld id="{CCB1B43D-B952-4750-8E55-99A859B638A3}" type="slidenum">
              <a:rPr lang="et-EE" smtClean="0"/>
              <a:t>‹#›</a:t>
            </a:fld>
            <a:endParaRPr lang="et-EE"/>
          </a:p>
        </p:txBody>
      </p:sp>
    </p:spTree>
    <p:extLst>
      <p:ext uri="{BB962C8B-B14F-4D97-AF65-F5344CB8AC3E}">
        <p14:creationId xmlns:p14="http://schemas.microsoft.com/office/powerpoint/2010/main" val="3771014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altiitel ja tekst">
    <p:spTree>
      <p:nvGrpSpPr>
        <p:cNvPr id="1" name=""/>
        <p:cNvGrpSpPr/>
        <p:nvPr/>
      </p:nvGrpSpPr>
      <p:grpSpPr>
        <a:xfrm>
          <a:off x="0" y="0"/>
          <a:ext cx="0" cy="0"/>
          <a:chOff x="0" y="0"/>
          <a:chExt cx="0" cy="0"/>
        </a:xfrm>
      </p:grpSpPr>
      <p:sp>
        <p:nvSpPr>
          <p:cNvPr id="2" name="Vertikaaltiitel 1"/>
          <p:cNvSpPr>
            <a:spLocks noGrp="1"/>
          </p:cNvSpPr>
          <p:nvPr>
            <p:ph type="title" orient="vert"/>
          </p:nvPr>
        </p:nvSpPr>
        <p:spPr>
          <a:xfrm>
            <a:off x="8724900" y="365125"/>
            <a:ext cx="2628900" cy="5811838"/>
          </a:xfrm>
        </p:spPr>
        <p:txBody>
          <a:bodyPr vert="eaVert"/>
          <a:lstStyle/>
          <a:p>
            <a:r>
              <a:rPr lang="et-EE" smtClean="0"/>
              <a:t>Muutke pealkirja laadi</a:t>
            </a:r>
            <a:endParaRPr lang="et-EE"/>
          </a:p>
        </p:txBody>
      </p:sp>
      <p:sp>
        <p:nvSpPr>
          <p:cNvPr id="3" name="Vertikaalteksti kohatäide 2"/>
          <p:cNvSpPr>
            <a:spLocks noGrp="1"/>
          </p:cNvSpPr>
          <p:nvPr>
            <p:ph type="body" orient="vert" idx="1"/>
          </p:nvPr>
        </p:nvSpPr>
        <p:spPr>
          <a:xfrm>
            <a:off x="838200" y="365125"/>
            <a:ext cx="7734300" cy="5811838"/>
          </a:xfrm>
        </p:spPr>
        <p:txBody>
          <a:bodyPr vert="eaVert"/>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4" name="Kuupäeva kohatäide 3"/>
          <p:cNvSpPr>
            <a:spLocks noGrp="1"/>
          </p:cNvSpPr>
          <p:nvPr>
            <p:ph type="dt" sz="half" idx="10"/>
          </p:nvPr>
        </p:nvSpPr>
        <p:spPr/>
        <p:txBody>
          <a:bodyPr/>
          <a:lstStyle/>
          <a:p>
            <a:fld id="{FA336D2C-71B0-4A97-A61F-14ACEC33AE1B}" type="datetime1">
              <a:rPr lang="et-EE" smtClean="0"/>
              <a:t>30.06.2015</a:t>
            </a:fld>
            <a:endParaRPr lang="et-EE"/>
          </a:p>
        </p:txBody>
      </p:sp>
      <p:sp>
        <p:nvSpPr>
          <p:cNvPr id="5" name="Jaluse kohatäide 4"/>
          <p:cNvSpPr>
            <a:spLocks noGrp="1"/>
          </p:cNvSpPr>
          <p:nvPr>
            <p:ph type="ftr" sz="quarter" idx="11"/>
          </p:nvPr>
        </p:nvSpPr>
        <p:spPr/>
        <p:txBody>
          <a:bodyPr/>
          <a:lstStyle/>
          <a:p>
            <a:endParaRPr lang="et-EE"/>
          </a:p>
        </p:txBody>
      </p:sp>
      <p:sp>
        <p:nvSpPr>
          <p:cNvPr id="6" name="Slaidinumbri kohatäide 5"/>
          <p:cNvSpPr>
            <a:spLocks noGrp="1"/>
          </p:cNvSpPr>
          <p:nvPr>
            <p:ph type="sldNum" sz="quarter" idx="12"/>
          </p:nvPr>
        </p:nvSpPr>
        <p:spPr/>
        <p:txBody>
          <a:bodyPr/>
          <a:lstStyle/>
          <a:p>
            <a:fld id="{CCB1B43D-B952-4750-8E55-99A859B638A3}" type="slidenum">
              <a:rPr lang="et-EE" smtClean="0"/>
              <a:t>‹#›</a:t>
            </a:fld>
            <a:endParaRPr lang="et-EE"/>
          </a:p>
        </p:txBody>
      </p:sp>
    </p:spTree>
    <p:extLst>
      <p:ext uri="{BB962C8B-B14F-4D97-AF65-F5344CB8AC3E}">
        <p14:creationId xmlns:p14="http://schemas.microsoft.com/office/powerpoint/2010/main" val="2963287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ealkiri ja sisu">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smtClean="0"/>
              <a:t>Muutke pealkirja laadi</a:t>
            </a:r>
            <a:endParaRPr lang="et-EE"/>
          </a:p>
        </p:txBody>
      </p:sp>
      <p:sp>
        <p:nvSpPr>
          <p:cNvPr id="3" name="Sisu kohatäide 2"/>
          <p:cNvSpPr>
            <a:spLocks noGrp="1"/>
          </p:cNvSpPr>
          <p:nvPr>
            <p:ph idx="1"/>
          </p:nvPr>
        </p:nvSpPr>
        <p:spPr/>
        <p:txBody>
          <a:body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4" name="Kuupäeva kohatäide 3"/>
          <p:cNvSpPr>
            <a:spLocks noGrp="1"/>
          </p:cNvSpPr>
          <p:nvPr>
            <p:ph type="dt" sz="half" idx="10"/>
          </p:nvPr>
        </p:nvSpPr>
        <p:spPr/>
        <p:txBody>
          <a:bodyPr/>
          <a:lstStyle/>
          <a:p>
            <a:fld id="{4FA93955-4589-44F2-8BFD-7D16EAA86399}" type="datetime1">
              <a:rPr lang="et-EE" smtClean="0"/>
              <a:t>30.06.2015</a:t>
            </a:fld>
            <a:endParaRPr lang="et-EE"/>
          </a:p>
        </p:txBody>
      </p:sp>
      <p:sp>
        <p:nvSpPr>
          <p:cNvPr id="5" name="Jaluse kohatäide 4"/>
          <p:cNvSpPr>
            <a:spLocks noGrp="1"/>
          </p:cNvSpPr>
          <p:nvPr>
            <p:ph type="ftr" sz="quarter" idx="11"/>
          </p:nvPr>
        </p:nvSpPr>
        <p:spPr/>
        <p:txBody>
          <a:bodyPr/>
          <a:lstStyle/>
          <a:p>
            <a:endParaRPr lang="et-EE"/>
          </a:p>
        </p:txBody>
      </p:sp>
      <p:sp>
        <p:nvSpPr>
          <p:cNvPr id="6" name="Slaidinumbri kohatäide 5"/>
          <p:cNvSpPr>
            <a:spLocks noGrp="1"/>
          </p:cNvSpPr>
          <p:nvPr>
            <p:ph type="sldNum" sz="quarter" idx="12"/>
          </p:nvPr>
        </p:nvSpPr>
        <p:spPr/>
        <p:txBody>
          <a:bodyPr/>
          <a:lstStyle/>
          <a:p>
            <a:fld id="{CCB1B43D-B952-4750-8E55-99A859B638A3}" type="slidenum">
              <a:rPr lang="et-EE" smtClean="0"/>
              <a:t>‹#›</a:t>
            </a:fld>
            <a:endParaRPr lang="et-EE"/>
          </a:p>
        </p:txBody>
      </p:sp>
    </p:spTree>
    <p:extLst>
      <p:ext uri="{BB962C8B-B14F-4D97-AF65-F5344CB8AC3E}">
        <p14:creationId xmlns:p14="http://schemas.microsoft.com/office/powerpoint/2010/main" val="457047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Jaotise päis">
    <p:spTree>
      <p:nvGrpSpPr>
        <p:cNvPr id="1" name=""/>
        <p:cNvGrpSpPr/>
        <p:nvPr/>
      </p:nvGrpSpPr>
      <p:grpSpPr>
        <a:xfrm>
          <a:off x="0" y="0"/>
          <a:ext cx="0" cy="0"/>
          <a:chOff x="0" y="0"/>
          <a:chExt cx="0" cy="0"/>
        </a:xfrm>
      </p:grpSpPr>
      <p:sp>
        <p:nvSpPr>
          <p:cNvPr id="2" name="Pealkiri 1"/>
          <p:cNvSpPr>
            <a:spLocks noGrp="1"/>
          </p:cNvSpPr>
          <p:nvPr>
            <p:ph type="title"/>
          </p:nvPr>
        </p:nvSpPr>
        <p:spPr>
          <a:xfrm>
            <a:off x="831850" y="1709738"/>
            <a:ext cx="10515600" cy="2852737"/>
          </a:xfrm>
        </p:spPr>
        <p:txBody>
          <a:bodyPr anchor="b"/>
          <a:lstStyle>
            <a:lvl1pPr>
              <a:defRPr sz="6000"/>
            </a:lvl1pPr>
          </a:lstStyle>
          <a:p>
            <a:r>
              <a:rPr lang="et-EE" smtClean="0"/>
              <a:t>Muutke pealkirja laadi</a:t>
            </a:r>
            <a:endParaRPr lang="et-EE"/>
          </a:p>
        </p:txBody>
      </p:sp>
      <p:sp>
        <p:nvSpPr>
          <p:cNvPr id="3" name="Teksti kohatäid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t-EE" smtClean="0"/>
              <a:t>Muutke teksti laade</a:t>
            </a:r>
          </a:p>
        </p:txBody>
      </p:sp>
      <p:sp>
        <p:nvSpPr>
          <p:cNvPr id="4" name="Kuupäeva kohatäide 3"/>
          <p:cNvSpPr>
            <a:spLocks noGrp="1"/>
          </p:cNvSpPr>
          <p:nvPr>
            <p:ph type="dt" sz="half" idx="10"/>
          </p:nvPr>
        </p:nvSpPr>
        <p:spPr/>
        <p:txBody>
          <a:bodyPr/>
          <a:lstStyle/>
          <a:p>
            <a:fld id="{57F787DC-84CE-4A23-A9F1-AB7A865C56FF}" type="datetime1">
              <a:rPr lang="et-EE" smtClean="0"/>
              <a:t>30.06.2015</a:t>
            </a:fld>
            <a:endParaRPr lang="et-EE"/>
          </a:p>
        </p:txBody>
      </p:sp>
      <p:sp>
        <p:nvSpPr>
          <p:cNvPr id="5" name="Jaluse kohatäide 4"/>
          <p:cNvSpPr>
            <a:spLocks noGrp="1"/>
          </p:cNvSpPr>
          <p:nvPr>
            <p:ph type="ftr" sz="quarter" idx="11"/>
          </p:nvPr>
        </p:nvSpPr>
        <p:spPr/>
        <p:txBody>
          <a:bodyPr/>
          <a:lstStyle/>
          <a:p>
            <a:endParaRPr lang="et-EE"/>
          </a:p>
        </p:txBody>
      </p:sp>
      <p:sp>
        <p:nvSpPr>
          <p:cNvPr id="6" name="Slaidinumbri kohatäide 5"/>
          <p:cNvSpPr>
            <a:spLocks noGrp="1"/>
          </p:cNvSpPr>
          <p:nvPr>
            <p:ph type="sldNum" sz="quarter" idx="12"/>
          </p:nvPr>
        </p:nvSpPr>
        <p:spPr/>
        <p:txBody>
          <a:bodyPr/>
          <a:lstStyle/>
          <a:p>
            <a:fld id="{CCB1B43D-B952-4750-8E55-99A859B638A3}" type="slidenum">
              <a:rPr lang="et-EE" smtClean="0"/>
              <a:t>‹#›</a:t>
            </a:fld>
            <a:endParaRPr lang="et-EE"/>
          </a:p>
        </p:txBody>
      </p:sp>
    </p:spTree>
    <p:extLst>
      <p:ext uri="{BB962C8B-B14F-4D97-AF65-F5344CB8AC3E}">
        <p14:creationId xmlns:p14="http://schemas.microsoft.com/office/powerpoint/2010/main" val="79788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 sisu">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smtClean="0"/>
              <a:t>Muutke pealkirja laadi</a:t>
            </a:r>
            <a:endParaRPr lang="et-EE"/>
          </a:p>
        </p:txBody>
      </p:sp>
      <p:sp>
        <p:nvSpPr>
          <p:cNvPr id="3" name="Sisu kohatäide 2"/>
          <p:cNvSpPr>
            <a:spLocks noGrp="1"/>
          </p:cNvSpPr>
          <p:nvPr>
            <p:ph sz="half" idx="1"/>
          </p:nvPr>
        </p:nvSpPr>
        <p:spPr>
          <a:xfrm>
            <a:off x="838200" y="1825625"/>
            <a:ext cx="5181600" cy="4351338"/>
          </a:xfrm>
        </p:spPr>
        <p:txBody>
          <a:body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4" name="Sisu kohatäide 3"/>
          <p:cNvSpPr>
            <a:spLocks noGrp="1"/>
          </p:cNvSpPr>
          <p:nvPr>
            <p:ph sz="half" idx="2"/>
          </p:nvPr>
        </p:nvSpPr>
        <p:spPr>
          <a:xfrm>
            <a:off x="6172200" y="1825625"/>
            <a:ext cx="5181600" cy="4351338"/>
          </a:xfrm>
        </p:spPr>
        <p:txBody>
          <a:body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5" name="Kuupäeva kohatäide 4"/>
          <p:cNvSpPr>
            <a:spLocks noGrp="1"/>
          </p:cNvSpPr>
          <p:nvPr>
            <p:ph type="dt" sz="half" idx="10"/>
          </p:nvPr>
        </p:nvSpPr>
        <p:spPr/>
        <p:txBody>
          <a:bodyPr/>
          <a:lstStyle/>
          <a:p>
            <a:fld id="{6314D7DC-A50E-49FF-AD01-D2E5B4C02CE7}" type="datetime1">
              <a:rPr lang="et-EE" smtClean="0"/>
              <a:t>30.06.2015</a:t>
            </a:fld>
            <a:endParaRPr lang="et-EE"/>
          </a:p>
        </p:txBody>
      </p:sp>
      <p:sp>
        <p:nvSpPr>
          <p:cNvPr id="6" name="Jaluse kohatäide 5"/>
          <p:cNvSpPr>
            <a:spLocks noGrp="1"/>
          </p:cNvSpPr>
          <p:nvPr>
            <p:ph type="ftr" sz="quarter" idx="11"/>
          </p:nvPr>
        </p:nvSpPr>
        <p:spPr/>
        <p:txBody>
          <a:bodyPr/>
          <a:lstStyle/>
          <a:p>
            <a:endParaRPr lang="et-EE"/>
          </a:p>
        </p:txBody>
      </p:sp>
      <p:sp>
        <p:nvSpPr>
          <p:cNvPr id="7" name="Slaidinumbri kohatäide 6"/>
          <p:cNvSpPr>
            <a:spLocks noGrp="1"/>
          </p:cNvSpPr>
          <p:nvPr>
            <p:ph type="sldNum" sz="quarter" idx="12"/>
          </p:nvPr>
        </p:nvSpPr>
        <p:spPr/>
        <p:txBody>
          <a:bodyPr/>
          <a:lstStyle/>
          <a:p>
            <a:fld id="{CCB1B43D-B952-4750-8E55-99A859B638A3}" type="slidenum">
              <a:rPr lang="et-EE" smtClean="0"/>
              <a:t>‹#›</a:t>
            </a:fld>
            <a:endParaRPr lang="et-EE"/>
          </a:p>
        </p:txBody>
      </p:sp>
    </p:spTree>
    <p:extLst>
      <p:ext uri="{BB962C8B-B14F-4D97-AF65-F5344CB8AC3E}">
        <p14:creationId xmlns:p14="http://schemas.microsoft.com/office/powerpoint/2010/main" val="885206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õrdlus">
    <p:spTree>
      <p:nvGrpSpPr>
        <p:cNvPr id="1" name=""/>
        <p:cNvGrpSpPr/>
        <p:nvPr/>
      </p:nvGrpSpPr>
      <p:grpSpPr>
        <a:xfrm>
          <a:off x="0" y="0"/>
          <a:ext cx="0" cy="0"/>
          <a:chOff x="0" y="0"/>
          <a:chExt cx="0" cy="0"/>
        </a:xfrm>
      </p:grpSpPr>
      <p:sp>
        <p:nvSpPr>
          <p:cNvPr id="2" name="Pealkiri 1"/>
          <p:cNvSpPr>
            <a:spLocks noGrp="1"/>
          </p:cNvSpPr>
          <p:nvPr>
            <p:ph type="title"/>
          </p:nvPr>
        </p:nvSpPr>
        <p:spPr>
          <a:xfrm>
            <a:off x="839788" y="365125"/>
            <a:ext cx="10515600" cy="1325563"/>
          </a:xfrm>
        </p:spPr>
        <p:txBody>
          <a:bodyPr/>
          <a:lstStyle/>
          <a:p>
            <a:r>
              <a:rPr lang="et-EE" smtClean="0"/>
              <a:t>Muutke pealkirja laadi</a:t>
            </a:r>
            <a:endParaRPr lang="et-EE"/>
          </a:p>
        </p:txBody>
      </p:sp>
      <p:sp>
        <p:nvSpPr>
          <p:cNvPr id="3" name="Teksti kohatäid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smtClean="0"/>
              <a:t>Muutke teksti laade</a:t>
            </a:r>
          </a:p>
        </p:txBody>
      </p:sp>
      <p:sp>
        <p:nvSpPr>
          <p:cNvPr id="4" name="Sisu kohatäide 3"/>
          <p:cNvSpPr>
            <a:spLocks noGrp="1"/>
          </p:cNvSpPr>
          <p:nvPr>
            <p:ph sz="half" idx="2"/>
          </p:nvPr>
        </p:nvSpPr>
        <p:spPr>
          <a:xfrm>
            <a:off x="839788" y="2505075"/>
            <a:ext cx="5157787" cy="3684588"/>
          </a:xfrm>
        </p:spPr>
        <p:txBody>
          <a:body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5" name="Teksti kohatäid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smtClean="0"/>
              <a:t>Muutke teksti laade</a:t>
            </a:r>
          </a:p>
        </p:txBody>
      </p:sp>
      <p:sp>
        <p:nvSpPr>
          <p:cNvPr id="6" name="Sisu kohatäide 5"/>
          <p:cNvSpPr>
            <a:spLocks noGrp="1"/>
          </p:cNvSpPr>
          <p:nvPr>
            <p:ph sz="quarter" idx="4"/>
          </p:nvPr>
        </p:nvSpPr>
        <p:spPr>
          <a:xfrm>
            <a:off x="6172200" y="2505075"/>
            <a:ext cx="5183188" cy="3684588"/>
          </a:xfrm>
        </p:spPr>
        <p:txBody>
          <a:body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7" name="Kuupäeva kohatäide 6"/>
          <p:cNvSpPr>
            <a:spLocks noGrp="1"/>
          </p:cNvSpPr>
          <p:nvPr>
            <p:ph type="dt" sz="half" idx="10"/>
          </p:nvPr>
        </p:nvSpPr>
        <p:spPr/>
        <p:txBody>
          <a:bodyPr/>
          <a:lstStyle/>
          <a:p>
            <a:fld id="{6C579DB9-D58B-47B8-A9BF-BFAF2B355FDB}" type="datetime1">
              <a:rPr lang="et-EE" smtClean="0"/>
              <a:t>30.06.2015</a:t>
            </a:fld>
            <a:endParaRPr lang="et-EE"/>
          </a:p>
        </p:txBody>
      </p:sp>
      <p:sp>
        <p:nvSpPr>
          <p:cNvPr id="8" name="Jaluse kohatäide 7"/>
          <p:cNvSpPr>
            <a:spLocks noGrp="1"/>
          </p:cNvSpPr>
          <p:nvPr>
            <p:ph type="ftr" sz="quarter" idx="11"/>
          </p:nvPr>
        </p:nvSpPr>
        <p:spPr/>
        <p:txBody>
          <a:bodyPr/>
          <a:lstStyle/>
          <a:p>
            <a:endParaRPr lang="et-EE"/>
          </a:p>
        </p:txBody>
      </p:sp>
      <p:sp>
        <p:nvSpPr>
          <p:cNvPr id="9" name="Slaidinumbri kohatäide 8"/>
          <p:cNvSpPr>
            <a:spLocks noGrp="1"/>
          </p:cNvSpPr>
          <p:nvPr>
            <p:ph type="sldNum" sz="quarter" idx="12"/>
          </p:nvPr>
        </p:nvSpPr>
        <p:spPr/>
        <p:txBody>
          <a:bodyPr/>
          <a:lstStyle/>
          <a:p>
            <a:fld id="{CCB1B43D-B952-4750-8E55-99A859B638A3}" type="slidenum">
              <a:rPr lang="et-EE" smtClean="0"/>
              <a:t>‹#›</a:t>
            </a:fld>
            <a:endParaRPr lang="et-EE"/>
          </a:p>
        </p:txBody>
      </p:sp>
    </p:spTree>
    <p:extLst>
      <p:ext uri="{BB962C8B-B14F-4D97-AF65-F5344CB8AC3E}">
        <p14:creationId xmlns:p14="http://schemas.microsoft.com/office/powerpoint/2010/main" val="67065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inult pealkiri">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smtClean="0"/>
              <a:t>Muutke pealkirja laadi</a:t>
            </a:r>
            <a:endParaRPr lang="et-EE"/>
          </a:p>
        </p:txBody>
      </p:sp>
      <p:sp>
        <p:nvSpPr>
          <p:cNvPr id="3" name="Kuupäeva kohatäide 2"/>
          <p:cNvSpPr>
            <a:spLocks noGrp="1"/>
          </p:cNvSpPr>
          <p:nvPr>
            <p:ph type="dt" sz="half" idx="10"/>
          </p:nvPr>
        </p:nvSpPr>
        <p:spPr/>
        <p:txBody>
          <a:bodyPr/>
          <a:lstStyle/>
          <a:p>
            <a:fld id="{72250A87-BE6B-4241-A41B-A1AAF73AA917}" type="datetime1">
              <a:rPr lang="et-EE" smtClean="0"/>
              <a:t>30.06.2015</a:t>
            </a:fld>
            <a:endParaRPr lang="et-EE"/>
          </a:p>
        </p:txBody>
      </p:sp>
      <p:sp>
        <p:nvSpPr>
          <p:cNvPr id="4" name="Jaluse kohatäide 3"/>
          <p:cNvSpPr>
            <a:spLocks noGrp="1"/>
          </p:cNvSpPr>
          <p:nvPr>
            <p:ph type="ftr" sz="quarter" idx="11"/>
          </p:nvPr>
        </p:nvSpPr>
        <p:spPr/>
        <p:txBody>
          <a:bodyPr/>
          <a:lstStyle/>
          <a:p>
            <a:endParaRPr lang="et-EE"/>
          </a:p>
        </p:txBody>
      </p:sp>
      <p:sp>
        <p:nvSpPr>
          <p:cNvPr id="5" name="Slaidinumbri kohatäide 4"/>
          <p:cNvSpPr>
            <a:spLocks noGrp="1"/>
          </p:cNvSpPr>
          <p:nvPr>
            <p:ph type="sldNum" sz="quarter" idx="12"/>
          </p:nvPr>
        </p:nvSpPr>
        <p:spPr/>
        <p:txBody>
          <a:bodyPr/>
          <a:lstStyle/>
          <a:p>
            <a:fld id="{CCB1B43D-B952-4750-8E55-99A859B638A3}" type="slidenum">
              <a:rPr lang="et-EE" smtClean="0"/>
              <a:t>‹#›</a:t>
            </a:fld>
            <a:endParaRPr lang="et-EE"/>
          </a:p>
        </p:txBody>
      </p:sp>
    </p:spTree>
    <p:extLst>
      <p:ext uri="{BB962C8B-B14F-4D97-AF65-F5344CB8AC3E}">
        <p14:creationId xmlns:p14="http://schemas.microsoft.com/office/powerpoint/2010/main" val="1367350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ühi">
    <p:spTree>
      <p:nvGrpSpPr>
        <p:cNvPr id="1" name=""/>
        <p:cNvGrpSpPr/>
        <p:nvPr/>
      </p:nvGrpSpPr>
      <p:grpSpPr>
        <a:xfrm>
          <a:off x="0" y="0"/>
          <a:ext cx="0" cy="0"/>
          <a:chOff x="0" y="0"/>
          <a:chExt cx="0" cy="0"/>
        </a:xfrm>
      </p:grpSpPr>
      <p:sp>
        <p:nvSpPr>
          <p:cNvPr id="2" name="Kuupäeva kohatäide 1"/>
          <p:cNvSpPr>
            <a:spLocks noGrp="1"/>
          </p:cNvSpPr>
          <p:nvPr>
            <p:ph type="dt" sz="half" idx="10"/>
          </p:nvPr>
        </p:nvSpPr>
        <p:spPr/>
        <p:txBody>
          <a:bodyPr/>
          <a:lstStyle/>
          <a:p>
            <a:fld id="{233B22F1-41CB-4B2E-8609-49B463086725}" type="datetime1">
              <a:rPr lang="et-EE" smtClean="0"/>
              <a:t>30.06.2015</a:t>
            </a:fld>
            <a:endParaRPr lang="et-EE"/>
          </a:p>
        </p:txBody>
      </p:sp>
      <p:sp>
        <p:nvSpPr>
          <p:cNvPr id="3" name="Jaluse kohatäide 2"/>
          <p:cNvSpPr>
            <a:spLocks noGrp="1"/>
          </p:cNvSpPr>
          <p:nvPr>
            <p:ph type="ftr" sz="quarter" idx="11"/>
          </p:nvPr>
        </p:nvSpPr>
        <p:spPr/>
        <p:txBody>
          <a:bodyPr/>
          <a:lstStyle/>
          <a:p>
            <a:endParaRPr lang="et-EE"/>
          </a:p>
        </p:txBody>
      </p:sp>
      <p:sp>
        <p:nvSpPr>
          <p:cNvPr id="4" name="Slaidinumbri kohatäide 3"/>
          <p:cNvSpPr>
            <a:spLocks noGrp="1"/>
          </p:cNvSpPr>
          <p:nvPr>
            <p:ph type="sldNum" sz="quarter" idx="12"/>
          </p:nvPr>
        </p:nvSpPr>
        <p:spPr/>
        <p:txBody>
          <a:bodyPr/>
          <a:lstStyle/>
          <a:p>
            <a:fld id="{CCB1B43D-B952-4750-8E55-99A859B638A3}" type="slidenum">
              <a:rPr lang="et-EE" smtClean="0"/>
              <a:t>‹#›</a:t>
            </a:fld>
            <a:endParaRPr lang="et-EE"/>
          </a:p>
        </p:txBody>
      </p:sp>
    </p:spTree>
    <p:extLst>
      <p:ext uri="{BB962C8B-B14F-4D97-AF65-F5344CB8AC3E}">
        <p14:creationId xmlns:p14="http://schemas.microsoft.com/office/powerpoint/2010/main" val="3361701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Pealdisega sisu">
    <p:spTree>
      <p:nvGrpSpPr>
        <p:cNvPr id="1" name=""/>
        <p:cNvGrpSpPr/>
        <p:nvPr/>
      </p:nvGrpSpPr>
      <p:grpSpPr>
        <a:xfrm>
          <a:off x="0" y="0"/>
          <a:ext cx="0" cy="0"/>
          <a:chOff x="0" y="0"/>
          <a:chExt cx="0" cy="0"/>
        </a:xfrm>
      </p:grpSpPr>
      <p:sp>
        <p:nvSpPr>
          <p:cNvPr id="2" name="Pealkiri 1"/>
          <p:cNvSpPr>
            <a:spLocks noGrp="1"/>
          </p:cNvSpPr>
          <p:nvPr>
            <p:ph type="title"/>
          </p:nvPr>
        </p:nvSpPr>
        <p:spPr>
          <a:xfrm>
            <a:off x="839788" y="457200"/>
            <a:ext cx="3932237" cy="1600200"/>
          </a:xfrm>
        </p:spPr>
        <p:txBody>
          <a:bodyPr anchor="b"/>
          <a:lstStyle>
            <a:lvl1pPr>
              <a:defRPr sz="3200"/>
            </a:lvl1pPr>
          </a:lstStyle>
          <a:p>
            <a:r>
              <a:rPr lang="et-EE" smtClean="0"/>
              <a:t>Muutke pealkirja laadi</a:t>
            </a:r>
            <a:endParaRPr lang="et-EE"/>
          </a:p>
        </p:txBody>
      </p:sp>
      <p:sp>
        <p:nvSpPr>
          <p:cNvPr id="3" name="Sisu kohatäid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4" name="Teksti kohatäid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t-EE" smtClean="0"/>
              <a:t>Muutke teksti laade</a:t>
            </a:r>
          </a:p>
        </p:txBody>
      </p:sp>
      <p:sp>
        <p:nvSpPr>
          <p:cNvPr id="5" name="Kuupäeva kohatäide 4"/>
          <p:cNvSpPr>
            <a:spLocks noGrp="1"/>
          </p:cNvSpPr>
          <p:nvPr>
            <p:ph type="dt" sz="half" idx="10"/>
          </p:nvPr>
        </p:nvSpPr>
        <p:spPr/>
        <p:txBody>
          <a:bodyPr/>
          <a:lstStyle/>
          <a:p>
            <a:fld id="{C2B012A4-AB86-4B92-803B-7B3310E3538E}" type="datetime1">
              <a:rPr lang="et-EE" smtClean="0"/>
              <a:t>30.06.2015</a:t>
            </a:fld>
            <a:endParaRPr lang="et-EE"/>
          </a:p>
        </p:txBody>
      </p:sp>
      <p:sp>
        <p:nvSpPr>
          <p:cNvPr id="6" name="Jaluse kohatäide 5"/>
          <p:cNvSpPr>
            <a:spLocks noGrp="1"/>
          </p:cNvSpPr>
          <p:nvPr>
            <p:ph type="ftr" sz="quarter" idx="11"/>
          </p:nvPr>
        </p:nvSpPr>
        <p:spPr/>
        <p:txBody>
          <a:bodyPr/>
          <a:lstStyle/>
          <a:p>
            <a:endParaRPr lang="et-EE"/>
          </a:p>
        </p:txBody>
      </p:sp>
      <p:sp>
        <p:nvSpPr>
          <p:cNvPr id="7" name="Slaidinumbri kohatäide 6"/>
          <p:cNvSpPr>
            <a:spLocks noGrp="1"/>
          </p:cNvSpPr>
          <p:nvPr>
            <p:ph type="sldNum" sz="quarter" idx="12"/>
          </p:nvPr>
        </p:nvSpPr>
        <p:spPr/>
        <p:txBody>
          <a:bodyPr/>
          <a:lstStyle/>
          <a:p>
            <a:fld id="{CCB1B43D-B952-4750-8E55-99A859B638A3}" type="slidenum">
              <a:rPr lang="et-EE" smtClean="0"/>
              <a:t>‹#›</a:t>
            </a:fld>
            <a:endParaRPr lang="et-EE"/>
          </a:p>
        </p:txBody>
      </p:sp>
    </p:spTree>
    <p:extLst>
      <p:ext uri="{BB962C8B-B14F-4D97-AF65-F5344CB8AC3E}">
        <p14:creationId xmlns:p14="http://schemas.microsoft.com/office/powerpoint/2010/main" val="777326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ldiallkirjaga pilt">
    <p:spTree>
      <p:nvGrpSpPr>
        <p:cNvPr id="1" name=""/>
        <p:cNvGrpSpPr/>
        <p:nvPr/>
      </p:nvGrpSpPr>
      <p:grpSpPr>
        <a:xfrm>
          <a:off x="0" y="0"/>
          <a:ext cx="0" cy="0"/>
          <a:chOff x="0" y="0"/>
          <a:chExt cx="0" cy="0"/>
        </a:xfrm>
      </p:grpSpPr>
      <p:sp>
        <p:nvSpPr>
          <p:cNvPr id="2" name="Pealkiri 1"/>
          <p:cNvSpPr>
            <a:spLocks noGrp="1"/>
          </p:cNvSpPr>
          <p:nvPr>
            <p:ph type="title"/>
          </p:nvPr>
        </p:nvSpPr>
        <p:spPr>
          <a:xfrm>
            <a:off x="839788" y="457200"/>
            <a:ext cx="3932237" cy="1600200"/>
          </a:xfrm>
        </p:spPr>
        <p:txBody>
          <a:bodyPr anchor="b"/>
          <a:lstStyle>
            <a:lvl1pPr>
              <a:defRPr sz="3200"/>
            </a:lvl1pPr>
          </a:lstStyle>
          <a:p>
            <a:r>
              <a:rPr lang="et-EE" smtClean="0"/>
              <a:t>Muutke pealkirja laadi</a:t>
            </a:r>
            <a:endParaRPr lang="et-EE"/>
          </a:p>
        </p:txBody>
      </p:sp>
      <p:sp>
        <p:nvSpPr>
          <p:cNvPr id="3" name="Pildi kohatäi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t-EE"/>
          </a:p>
        </p:txBody>
      </p:sp>
      <p:sp>
        <p:nvSpPr>
          <p:cNvPr id="4" name="Teksti kohatäid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t-EE" smtClean="0"/>
              <a:t>Muutke teksti laade</a:t>
            </a:r>
          </a:p>
        </p:txBody>
      </p:sp>
      <p:sp>
        <p:nvSpPr>
          <p:cNvPr id="5" name="Kuupäeva kohatäide 4"/>
          <p:cNvSpPr>
            <a:spLocks noGrp="1"/>
          </p:cNvSpPr>
          <p:nvPr>
            <p:ph type="dt" sz="half" idx="10"/>
          </p:nvPr>
        </p:nvSpPr>
        <p:spPr/>
        <p:txBody>
          <a:bodyPr/>
          <a:lstStyle/>
          <a:p>
            <a:fld id="{EF7247F7-1113-4D07-AA40-56D5DB6B2007}" type="datetime1">
              <a:rPr lang="et-EE" smtClean="0"/>
              <a:t>30.06.2015</a:t>
            </a:fld>
            <a:endParaRPr lang="et-EE"/>
          </a:p>
        </p:txBody>
      </p:sp>
      <p:sp>
        <p:nvSpPr>
          <p:cNvPr id="6" name="Jaluse kohatäide 5"/>
          <p:cNvSpPr>
            <a:spLocks noGrp="1"/>
          </p:cNvSpPr>
          <p:nvPr>
            <p:ph type="ftr" sz="quarter" idx="11"/>
          </p:nvPr>
        </p:nvSpPr>
        <p:spPr/>
        <p:txBody>
          <a:bodyPr/>
          <a:lstStyle/>
          <a:p>
            <a:endParaRPr lang="et-EE"/>
          </a:p>
        </p:txBody>
      </p:sp>
      <p:sp>
        <p:nvSpPr>
          <p:cNvPr id="7" name="Slaidinumbri kohatäide 6"/>
          <p:cNvSpPr>
            <a:spLocks noGrp="1"/>
          </p:cNvSpPr>
          <p:nvPr>
            <p:ph type="sldNum" sz="quarter" idx="12"/>
          </p:nvPr>
        </p:nvSpPr>
        <p:spPr/>
        <p:txBody>
          <a:bodyPr/>
          <a:lstStyle/>
          <a:p>
            <a:fld id="{CCB1B43D-B952-4750-8E55-99A859B638A3}" type="slidenum">
              <a:rPr lang="et-EE" smtClean="0"/>
              <a:t>‹#›</a:t>
            </a:fld>
            <a:endParaRPr lang="et-EE"/>
          </a:p>
        </p:txBody>
      </p:sp>
    </p:spTree>
    <p:extLst>
      <p:ext uri="{BB962C8B-B14F-4D97-AF65-F5344CB8AC3E}">
        <p14:creationId xmlns:p14="http://schemas.microsoft.com/office/powerpoint/2010/main" val="2190224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ealkirja kohatäid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t-EE" smtClean="0"/>
              <a:t>Muutke pealkirja laadi</a:t>
            </a:r>
            <a:endParaRPr lang="et-EE"/>
          </a:p>
        </p:txBody>
      </p:sp>
      <p:sp>
        <p:nvSpPr>
          <p:cNvPr id="3" name="Teksti kohatäid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4" name="Kuupäeva kohatäid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5A6EF8-7BB7-4578-9598-730BE57A7557}" type="datetime1">
              <a:rPr lang="et-EE" smtClean="0"/>
              <a:t>30.06.2015</a:t>
            </a:fld>
            <a:endParaRPr lang="et-EE"/>
          </a:p>
        </p:txBody>
      </p:sp>
      <p:sp>
        <p:nvSpPr>
          <p:cNvPr id="5" name="Jaluse kohatäid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t-EE"/>
          </a:p>
        </p:txBody>
      </p:sp>
      <p:sp>
        <p:nvSpPr>
          <p:cNvPr id="6" name="Slaidinumbri kohatä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B1B43D-B952-4750-8E55-99A859B638A3}" type="slidenum">
              <a:rPr lang="et-EE" smtClean="0"/>
              <a:t>‹#›</a:t>
            </a:fld>
            <a:endParaRPr lang="et-EE"/>
          </a:p>
        </p:txBody>
      </p:sp>
    </p:spTree>
    <p:extLst>
      <p:ext uri="{BB962C8B-B14F-4D97-AF65-F5344CB8AC3E}">
        <p14:creationId xmlns:p14="http://schemas.microsoft.com/office/powerpoint/2010/main" val="30207874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ctrTitle"/>
          </p:nvPr>
        </p:nvSpPr>
        <p:spPr>
          <a:xfrm>
            <a:off x="1413933" y="0"/>
            <a:ext cx="9144000" cy="2738142"/>
          </a:xfrm>
        </p:spPr>
        <p:txBody>
          <a:bodyPr>
            <a:normAutofit fontScale="90000"/>
          </a:bodyPr>
          <a:lstStyle/>
          <a:p>
            <a:r>
              <a:rPr lang="et-EE" sz="3600" b="1" dirty="0"/>
              <a:t> </a:t>
            </a:r>
            <a:r>
              <a:rPr lang="et-EE" sz="3600" dirty="0"/>
              <a:t/>
            </a:r>
            <a:br>
              <a:rPr lang="et-EE" sz="3600" dirty="0"/>
            </a:br>
            <a:r>
              <a:rPr lang="et-EE" sz="3600" dirty="0"/>
              <a:t/>
            </a:r>
            <a:br>
              <a:rPr lang="et-EE" sz="3600" dirty="0"/>
            </a:br>
            <a:r>
              <a:rPr lang="et-EE" sz="3600" b="1" dirty="0"/>
              <a:t> </a:t>
            </a:r>
            <a:r>
              <a:rPr lang="et-EE" sz="3600" dirty="0"/>
              <a:t/>
            </a:r>
            <a:br>
              <a:rPr lang="et-EE" sz="3600" dirty="0"/>
            </a:br>
            <a:r>
              <a:rPr lang="et-EE" sz="3600" dirty="0"/>
              <a:t/>
            </a:r>
            <a:br>
              <a:rPr lang="et-EE" sz="3600" dirty="0"/>
            </a:br>
            <a:r>
              <a:rPr lang="et-EE" sz="3600" b="1" dirty="0">
                <a:latin typeface="+mn-lt"/>
              </a:rPr>
              <a:t>PEREARSTIDE JA PEREÕDEDE KOOLITUSVAJADUSE PROGNOOS AASTANI 2030 </a:t>
            </a:r>
            <a:r>
              <a:rPr lang="et-EE" b="1" dirty="0"/>
              <a:t> </a:t>
            </a:r>
            <a:r>
              <a:rPr lang="et-EE" dirty="0"/>
              <a:t/>
            </a:r>
            <a:br>
              <a:rPr lang="et-EE" dirty="0"/>
            </a:br>
            <a:endParaRPr lang="et-EE" dirty="0"/>
          </a:p>
        </p:txBody>
      </p:sp>
      <p:sp>
        <p:nvSpPr>
          <p:cNvPr id="3" name="Alapealkiri 2"/>
          <p:cNvSpPr>
            <a:spLocks noGrp="1"/>
          </p:cNvSpPr>
          <p:nvPr>
            <p:ph type="subTitle" idx="1"/>
          </p:nvPr>
        </p:nvSpPr>
        <p:spPr>
          <a:xfrm>
            <a:off x="1524000" y="3132667"/>
            <a:ext cx="9144000" cy="3478445"/>
          </a:xfrm>
        </p:spPr>
        <p:txBody>
          <a:bodyPr>
            <a:normAutofit/>
          </a:bodyPr>
          <a:lstStyle/>
          <a:p>
            <a:r>
              <a:rPr lang="et-EE" b="1" dirty="0" smtClean="0"/>
              <a:t>Pille </a:t>
            </a:r>
            <a:r>
              <a:rPr lang="et-EE" b="1" dirty="0" smtClean="0"/>
              <a:t>Saar</a:t>
            </a:r>
          </a:p>
          <a:p>
            <a:r>
              <a:rPr lang="et-EE" b="1" dirty="0" smtClean="0"/>
              <a:t>Terviseamet</a:t>
            </a:r>
            <a:endParaRPr lang="et-EE" b="1" dirty="0" smtClean="0"/>
          </a:p>
          <a:p>
            <a:r>
              <a:rPr lang="et-EE" dirty="0" smtClean="0"/>
              <a:t>2015</a:t>
            </a:r>
            <a:endParaRPr lang="et-EE" dirty="0"/>
          </a:p>
        </p:txBody>
      </p:sp>
      <p:sp>
        <p:nvSpPr>
          <p:cNvPr id="4" name="Slaidinumbri kohatäide 3"/>
          <p:cNvSpPr>
            <a:spLocks noGrp="1"/>
          </p:cNvSpPr>
          <p:nvPr>
            <p:ph type="sldNum" sz="quarter" idx="12"/>
          </p:nvPr>
        </p:nvSpPr>
        <p:spPr/>
        <p:txBody>
          <a:bodyPr/>
          <a:lstStyle/>
          <a:p>
            <a:endParaRPr lang="et-EE" dirty="0"/>
          </a:p>
        </p:txBody>
      </p:sp>
    </p:spTree>
    <p:extLst>
      <p:ext uri="{BB962C8B-B14F-4D97-AF65-F5344CB8AC3E}">
        <p14:creationId xmlns:p14="http://schemas.microsoft.com/office/powerpoint/2010/main" val="25127078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838200" y="155806"/>
            <a:ext cx="10515600" cy="1122152"/>
          </a:xfrm>
        </p:spPr>
        <p:txBody>
          <a:bodyPr/>
          <a:lstStyle/>
          <a:p>
            <a:pPr algn="ctr"/>
            <a:r>
              <a:rPr lang="et-EE" sz="2800" b="1" dirty="0" smtClean="0">
                <a:solidFill>
                  <a:srgbClr val="000000"/>
                </a:solidFill>
                <a:latin typeface="+mn-lt"/>
                <a:ea typeface="Calibri" panose="020F0502020204030204" pitchFamily="34" charset="0"/>
              </a:rPr>
              <a:t>Mudeli sisendid ja tulemused</a:t>
            </a:r>
            <a:endParaRPr lang="et-EE" sz="2800" b="1" dirty="0">
              <a:latin typeface="+mn-lt"/>
            </a:endParaRPr>
          </a:p>
        </p:txBody>
      </p:sp>
      <p:sp>
        <p:nvSpPr>
          <p:cNvPr id="3" name="Sisu kohatäide 2"/>
          <p:cNvSpPr>
            <a:spLocks noGrp="1"/>
          </p:cNvSpPr>
          <p:nvPr>
            <p:ph idx="1"/>
          </p:nvPr>
        </p:nvSpPr>
        <p:spPr>
          <a:xfrm>
            <a:off x="545911" y="1105469"/>
            <a:ext cx="11291048" cy="5471601"/>
          </a:xfrm>
        </p:spPr>
        <p:txBody>
          <a:bodyPr>
            <a:normAutofit/>
          </a:bodyPr>
          <a:lstStyle/>
          <a:p>
            <a:pPr marL="0" indent="0">
              <a:buNone/>
            </a:pPr>
            <a:endParaRPr lang="et-EE" sz="2400" b="1" dirty="0"/>
          </a:p>
          <a:p>
            <a:pPr marL="0" indent="0">
              <a:buNone/>
            </a:pPr>
            <a:r>
              <a:rPr lang="et-EE" sz="2400" b="1" dirty="0" smtClean="0"/>
              <a:t>2010–2014 </a:t>
            </a:r>
          </a:p>
          <a:p>
            <a:r>
              <a:rPr lang="et-EE" sz="2400" dirty="0"/>
              <a:t>K</a:t>
            </a:r>
            <a:r>
              <a:rPr lang="et-EE" sz="2400" dirty="0" smtClean="0"/>
              <a:t>eskmine residentuuri vastuvõtt 26 peremeditsiini residenti aastas</a:t>
            </a:r>
          </a:p>
          <a:p>
            <a:r>
              <a:rPr lang="et-EE" sz="2400" dirty="0" smtClean="0"/>
              <a:t>Keskmine peremeditsiini lõpetajate arv 18 </a:t>
            </a:r>
            <a:r>
              <a:rPr lang="et-EE" sz="2400" dirty="0"/>
              <a:t>perearsti </a:t>
            </a:r>
            <a:r>
              <a:rPr lang="et-EE" sz="2400" dirty="0" smtClean="0"/>
              <a:t>aastas</a:t>
            </a:r>
          </a:p>
          <a:p>
            <a:r>
              <a:rPr lang="et-EE" sz="2400" dirty="0" smtClean="0"/>
              <a:t>Keskmiselt asub 16 peremeditsiini lõpetajat tööle nimistuga perearstina</a:t>
            </a:r>
          </a:p>
          <a:p>
            <a:r>
              <a:rPr lang="et-EE" sz="2400" dirty="0" smtClean="0"/>
              <a:t>Keskmine riiklik peremeditsiini koolitustellimus 30 </a:t>
            </a:r>
            <a:r>
              <a:rPr lang="et-EE" sz="2400" dirty="0"/>
              <a:t>õppekohta </a:t>
            </a:r>
            <a:r>
              <a:rPr lang="et-EE" sz="2400" dirty="0" smtClean="0"/>
              <a:t>aastas</a:t>
            </a:r>
          </a:p>
          <a:p>
            <a:endParaRPr lang="et-EE" sz="2400" dirty="0" smtClean="0"/>
          </a:p>
          <a:p>
            <a:pPr marL="0" indent="0">
              <a:buNone/>
            </a:pPr>
            <a:r>
              <a:rPr lang="et-EE" sz="2400" b="1" dirty="0"/>
              <a:t>2006–2011</a:t>
            </a:r>
            <a:endParaRPr lang="et-EE" sz="2400" dirty="0" smtClean="0"/>
          </a:p>
          <a:p>
            <a:r>
              <a:rPr lang="et-EE" sz="2400" dirty="0" smtClean="0"/>
              <a:t>Õpingud katkestas 7–14</a:t>
            </a:r>
            <a:r>
              <a:rPr lang="et-EE" sz="2400" dirty="0"/>
              <a:t>% </a:t>
            </a:r>
            <a:r>
              <a:rPr lang="et-EE" sz="2400" dirty="0" smtClean="0"/>
              <a:t>residentidest</a:t>
            </a:r>
          </a:p>
          <a:p>
            <a:endParaRPr lang="et-EE" sz="2400" dirty="0" smtClean="0"/>
          </a:p>
          <a:p>
            <a:pPr marL="0" indent="0">
              <a:buNone/>
            </a:pPr>
            <a:r>
              <a:rPr lang="et-EE" sz="2400" b="1" dirty="0" smtClean="0"/>
              <a:t>Järgneva 15 aasta prognoos</a:t>
            </a:r>
          </a:p>
          <a:p>
            <a:pPr marL="0" indent="0">
              <a:buNone/>
            </a:pPr>
            <a:r>
              <a:rPr lang="et-EE" sz="2400" dirty="0" smtClean="0"/>
              <a:t>Aastas lahkub tööturult 26 </a:t>
            </a:r>
            <a:r>
              <a:rPr lang="et-EE" sz="2400" dirty="0"/>
              <a:t>praegu töötavat </a:t>
            </a:r>
            <a:r>
              <a:rPr lang="et-EE" sz="2400" dirty="0" smtClean="0"/>
              <a:t>perearsti</a:t>
            </a:r>
            <a:endParaRPr lang="et-EE" sz="2400" dirty="0"/>
          </a:p>
          <a:p>
            <a:pPr marL="0" indent="0">
              <a:buNone/>
            </a:pPr>
            <a:endParaRPr lang="et-EE" dirty="0"/>
          </a:p>
        </p:txBody>
      </p:sp>
      <p:sp>
        <p:nvSpPr>
          <p:cNvPr id="4" name="Slaidinumbri kohatäide 3"/>
          <p:cNvSpPr>
            <a:spLocks noGrp="1"/>
          </p:cNvSpPr>
          <p:nvPr>
            <p:ph type="sldNum" sz="quarter" idx="12"/>
          </p:nvPr>
        </p:nvSpPr>
        <p:spPr>
          <a:xfrm>
            <a:off x="8610600" y="6316157"/>
            <a:ext cx="2743200" cy="365125"/>
          </a:xfrm>
        </p:spPr>
        <p:txBody>
          <a:bodyPr/>
          <a:lstStyle/>
          <a:p>
            <a:fld id="{CCB1B43D-B952-4750-8E55-99A859B638A3}" type="slidenum">
              <a:rPr lang="et-EE" smtClean="0"/>
              <a:t>10</a:t>
            </a:fld>
            <a:endParaRPr lang="et-EE"/>
          </a:p>
        </p:txBody>
      </p:sp>
    </p:spTree>
    <p:extLst>
      <p:ext uri="{BB962C8B-B14F-4D97-AF65-F5344CB8AC3E}">
        <p14:creationId xmlns:p14="http://schemas.microsoft.com/office/powerpoint/2010/main" val="3038515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normAutofit/>
          </a:bodyPr>
          <a:lstStyle/>
          <a:p>
            <a:pPr algn="ctr"/>
            <a:r>
              <a:rPr lang="et-EE" sz="2800" b="1" dirty="0"/>
              <a:t>Perearstide arv 2030. aastal tulenevalt vastuvõtuarvust, lõpetamise ja tööle asumise tõenäosusest</a:t>
            </a:r>
          </a:p>
        </p:txBody>
      </p:sp>
      <p:graphicFrame>
        <p:nvGraphicFramePr>
          <p:cNvPr id="4" name="Sisu kohatäide 3"/>
          <p:cNvGraphicFramePr>
            <a:graphicFrameLocks noGrp="1"/>
          </p:cNvGraphicFramePr>
          <p:nvPr>
            <p:ph idx="1"/>
            <p:extLst/>
          </p:nvPr>
        </p:nvGraphicFramePr>
        <p:xfrm>
          <a:off x="838200" y="1540042"/>
          <a:ext cx="10832432" cy="5181433"/>
        </p:xfrm>
        <a:graphic>
          <a:graphicData uri="http://schemas.openxmlformats.org/drawingml/2006/chart">
            <c:chart xmlns:c="http://schemas.openxmlformats.org/drawingml/2006/chart" xmlns:r="http://schemas.openxmlformats.org/officeDocument/2006/relationships" r:id="rId3"/>
          </a:graphicData>
        </a:graphic>
      </p:graphicFrame>
      <p:sp>
        <p:nvSpPr>
          <p:cNvPr id="5" name="Slaidinumbri kohatäide 4"/>
          <p:cNvSpPr>
            <a:spLocks noGrp="1"/>
          </p:cNvSpPr>
          <p:nvPr>
            <p:ph type="sldNum" sz="quarter" idx="12"/>
          </p:nvPr>
        </p:nvSpPr>
        <p:spPr/>
        <p:txBody>
          <a:bodyPr/>
          <a:lstStyle/>
          <a:p>
            <a:fld id="{CCB1B43D-B952-4750-8E55-99A859B638A3}" type="slidenum">
              <a:rPr lang="et-EE" smtClean="0"/>
              <a:t>11</a:t>
            </a:fld>
            <a:endParaRPr lang="et-EE"/>
          </a:p>
        </p:txBody>
      </p:sp>
    </p:spTree>
    <p:extLst>
      <p:ext uri="{BB962C8B-B14F-4D97-AF65-F5344CB8AC3E}">
        <p14:creationId xmlns:p14="http://schemas.microsoft.com/office/powerpoint/2010/main" val="22500567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838200" y="365125"/>
            <a:ext cx="10515600" cy="1158875"/>
          </a:xfrm>
        </p:spPr>
        <p:txBody>
          <a:bodyPr>
            <a:normAutofit/>
          </a:bodyPr>
          <a:lstStyle/>
          <a:p>
            <a:pPr algn="ctr"/>
            <a:r>
              <a:rPr lang="et-EE" sz="2800" b="1" dirty="0"/>
              <a:t>Perearstide arv 2030. aastal tulenevalt nimistute ja vastuvõtu arvust, lõpetamise ja tööle asumise tõenäosusest</a:t>
            </a:r>
          </a:p>
        </p:txBody>
      </p:sp>
      <p:sp>
        <p:nvSpPr>
          <p:cNvPr id="4" name="Slaidinumbri kohatäide 3"/>
          <p:cNvSpPr>
            <a:spLocks noGrp="1"/>
          </p:cNvSpPr>
          <p:nvPr>
            <p:ph type="sldNum" sz="quarter" idx="12"/>
          </p:nvPr>
        </p:nvSpPr>
        <p:spPr/>
        <p:txBody>
          <a:bodyPr/>
          <a:lstStyle/>
          <a:p>
            <a:fld id="{CCB1B43D-B952-4750-8E55-99A859B638A3}" type="slidenum">
              <a:rPr lang="et-EE" smtClean="0"/>
              <a:t>12</a:t>
            </a:fld>
            <a:endParaRPr lang="et-EE"/>
          </a:p>
        </p:txBody>
      </p:sp>
      <p:graphicFrame>
        <p:nvGraphicFramePr>
          <p:cNvPr id="5" name="Sisu kohatäide 8"/>
          <p:cNvGraphicFramePr>
            <a:graphicFrameLocks noGrp="1"/>
          </p:cNvGraphicFramePr>
          <p:nvPr>
            <p:ph idx="1"/>
            <p:extLst/>
          </p:nvPr>
        </p:nvGraphicFramePr>
        <p:xfrm>
          <a:off x="838200" y="1523999"/>
          <a:ext cx="10792326" cy="51974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823605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838200" y="246999"/>
            <a:ext cx="10515600" cy="633534"/>
          </a:xfrm>
        </p:spPr>
        <p:txBody>
          <a:bodyPr>
            <a:normAutofit fontScale="90000"/>
          </a:bodyPr>
          <a:lstStyle/>
          <a:p>
            <a:pPr algn="ctr"/>
            <a:r>
              <a:rPr lang="et-EE" sz="2800" b="1" dirty="0" smtClean="0">
                <a:solidFill>
                  <a:srgbClr val="000000"/>
                </a:solidFill>
                <a:latin typeface="+mn-lt"/>
                <a:ea typeface="Calibri" panose="020F0502020204030204" pitchFamily="34" charset="0"/>
              </a:rPr>
              <a:t>Tulemused</a:t>
            </a:r>
            <a:r>
              <a:rPr lang="et-EE" sz="2800" dirty="0" smtClean="0">
                <a:solidFill>
                  <a:srgbClr val="000000"/>
                </a:solidFill>
                <a:latin typeface="Times New Roman" panose="02020603050405020304" pitchFamily="18" charset="0"/>
                <a:ea typeface="Calibri" panose="020F0502020204030204" pitchFamily="34" charset="0"/>
              </a:rPr>
              <a:t/>
            </a:r>
            <a:br>
              <a:rPr lang="et-EE" sz="2800" dirty="0" smtClean="0">
                <a:solidFill>
                  <a:srgbClr val="000000"/>
                </a:solidFill>
                <a:latin typeface="Times New Roman" panose="02020603050405020304" pitchFamily="18" charset="0"/>
                <a:ea typeface="Calibri" panose="020F0502020204030204" pitchFamily="34" charset="0"/>
              </a:rPr>
            </a:br>
            <a:endParaRPr lang="et-EE" sz="2800" dirty="0"/>
          </a:p>
        </p:txBody>
      </p:sp>
      <p:graphicFrame>
        <p:nvGraphicFramePr>
          <p:cNvPr id="5" name="Sisu kohatäide 4"/>
          <p:cNvGraphicFramePr>
            <a:graphicFrameLocks noGrp="1"/>
          </p:cNvGraphicFramePr>
          <p:nvPr>
            <p:ph idx="1"/>
            <p:extLst>
              <p:ext uri="{D42A27DB-BD31-4B8C-83A1-F6EECF244321}">
                <p14:modId xmlns:p14="http://schemas.microsoft.com/office/powerpoint/2010/main" val="1196638447"/>
              </p:ext>
            </p:extLst>
          </p:nvPr>
        </p:nvGraphicFramePr>
        <p:xfrm>
          <a:off x="524936" y="1871130"/>
          <a:ext cx="10828866" cy="3657600"/>
        </p:xfrm>
        <a:graphic>
          <a:graphicData uri="http://schemas.openxmlformats.org/drawingml/2006/table">
            <a:tbl>
              <a:tblPr firstRow="1" firstCol="1" bandRow="1"/>
              <a:tblGrid>
                <a:gridCol w="3340186"/>
                <a:gridCol w="1779117"/>
                <a:gridCol w="1772174"/>
                <a:gridCol w="1968000"/>
                <a:gridCol w="1969389"/>
              </a:tblGrid>
              <a:tr h="736799">
                <a:tc>
                  <a:txBody>
                    <a:bodyPr/>
                    <a:lstStyle/>
                    <a:p>
                      <a:pPr algn="ctr">
                        <a:lnSpc>
                          <a:spcPct val="150000"/>
                        </a:lnSpc>
                        <a:spcAft>
                          <a:spcPts val="0"/>
                        </a:spcAft>
                      </a:pPr>
                      <a:r>
                        <a:rPr lang="et-EE" sz="2000" dirty="0">
                          <a:effectLst/>
                          <a:latin typeface="+mn-lt"/>
                          <a:ea typeface="Calibri" panose="020F0502020204030204" pitchFamily="34" charset="0"/>
                        </a:rPr>
                        <a:t>Sisendite </a:t>
                      </a:r>
                    </a:p>
                    <a:p>
                      <a:pPr algn="ctr">
                        <a:lnSpc>
                          <a:spcPct val="150000"/>
                        </a:lnSpc>
                        <a:spcAft>
                          <a:spcPts val="0"/>
                        </a:spcAft>
                      </a:pPr>
                      <a:r>
                        <a:rPr lang="et-EE" sz="2000" dirty="0">
                          <a:effectLst/>
                          <a:latin typeface="+mn-lt"/>
                          <a:ea typeface="Calibri" panose="020F0502020204030204" pitchFamily="34" charset="0"/>
                        </a:rPr>
                        <a:t>väärtused</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t-EE" sz="2000">
                          <a:effectLst/>
                          <a:latin typeface="+mn-lt"/>
                          <a:ea typeface="Calibri" panose="020F0502020204030204" pitchFamily="34" charset="0"/>
                        </a:rPr>
                        <a:t>Kuni 2020. a vastuvõtt</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t-EE" sz="2000">
                          <a:effectLst/>
                          <a:latin typeface="+mn-lt"/>
                          <a:ea typeface="Calibri" panose="020F0502020204030204" pitchFamily="34" charset="0"/>
                        </a:rPr>
                        <a:t>Perearstina </a:t>
                      </a:r>
                    </a:p>
                    <a:p>
                      <a:pPr algn="ctr">
                        <a:lnSpc>
                          <a:spcPct val="150000"/>
                        </a:lnSpc>
                        <a:spcAft>
                          <a:spcPts val="0"/>
                        </a:spcAft>
                      </a:pPr>
                      <a:r>
                        <a:rPr lang="et-EE" sz="2000">
                          <a:effectLst/>
                          <a:latin typeface="+mn-lt"/>
                          <a:ea typeface="Calibri" panose="020F0502020204030204" pitchFamily="34" charset="0"/>
                        </a:rPr>
                        <a:t>tööle</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t-EE" sz="2000">
                          <a:effectLst/>
                          <a:latin typeface="+mn-lt"/>
                          <a:ea typeface="Calibri" panose="020F0502020204030204" pitchFamily="34" charset="0"/>
                        </a:rPr>
                        <a:t>Alates 2020. a vastuvõtt</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t-EE" sz="2000" dirty="0">
                          <a:effectLst/>
                          <a:latin typeface="+mn-lt"/>
                          <a:ea typeface="Calibri" panose="020F0502020204030204" pitchFamily="34" charset="0"/>
                        </a:rPr>
                        <a:t>Perearstina </a:t>
                      </a:r>
                    </a:p>
                    <a:p>
                      <a:pPr algn="ctr">
                        <a:lnSpc>
                          <a:spcPct val="150000"/>
                        </a:lnSpc>
                        <a:spcAft>
                          <a:spcPts val="0"/>
                        </a:spcAft>
                      </a:pPr>
                      <a:r>
                        <a:rPr lang="et-EE" sz="2000" dirty="0">
                          <a:effectLst/>
                          <a:latin typeface="+mn-lt"/>
                          <a:ea typeface="Calibri" panose="020F0502020204030204" pitchFamily="34" charset="0"/>
                        </a:rPr>
                        <a:t>tööle</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6799">
                <a:tc>
                  <a:txBody>
                    <a:bodyPr/>
                    <a:lstStyle/>
                    <a:p>
                      <a:pPr algn="ctr">
                        <a:lnSpc>
                          <a:spcPct val="150000"/>
                        </a:lnSpc>
                        <a:spcAft>
                          <a:spcPts val="0"/>
                        </a:spcAft>
                      </a:pPr>
                      <a:r>
                        <a:rPr lang="et-EE" sz="2000" dirty="0">
                          <a:solidFill>
                            <a:srgbClr val="000000"/>
                          </a:solidFill>
                          <a:effectLst/>
                          <a:latin typeface="+mn-lt"/>
                          <a:ea typeface="Times New Roman" panose="02020603050405020304" pitchFamily="18" charset="0"/>
                        </a:rPr>
                        <a:t>Residentuuri lõpetab 90%, perearstina asub tööle 80%</a:t>
                      </a:r>
                      <a:endParaRPr lang="et-EE" sz="2000" dirty="0">
                        <a:effectLst/>
                        <a:latin typeface="+mn-lt"/>
                        <a:ea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t-EE" sz="2000" dirty="0">
                          <a:effectLst/>
                          <a:latin typeface="+mn-lt"/>
                          <a:ea typeface="Calibri" panose="020F0502020204030204" pitchFamily="34" charset="0"/>
                        </a:rPr>
                        <a:t>15</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t-EE" sz="2000">
                          <a:effectLst/>
                          <a:latin typeface="+mn-lt"/>
                          <a:ea typeface="Calibri" panose="020F0502020204030204" pitchFamily="34" charset="0"/>
                        </a:rPr>
                        <a:t>11</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t-EE" sz="2000">
                          <a:effectLst/>
                          <a:latin typeface="+mn-lt"/>
                          <a:ea typeface="Calibri" panose="020F0502020204030204" pitchFamily="34" charset="0"/>
                        </a:rPr>
                        <a:t>45</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t-EE" sz="2000">
                          <a:effectLst/>
                          <a:latin typeface="+mn-lt"/>
                          <a:ea typeface="Calibri" panose="020F0502020204030204" pitchFamily="34" charset="0"/>
                        </a:rPr>
                        <a:t>33</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r>
              <a:tr h="736799">
                <a:tc>
                  <a:txBody>
                    <a:bodyPr/>
                    <a:lstStyle/>
                    <a:p>
                      <a:pPr algn="ctr">
                        <a:lnSpc>
                          <a:spcPct val="150000"/>
                        </a:lnSpc>
                        <a:spcAft>
                          <a:spcPts val="0"/>
                        </a:spcAft>
                      </a:pPr>
                      <a:r>
                        <a:rPr lang="et-EE" sz="2000">
                          <a:solidFill>
                            <a:srgbClr val="000000"/>
                          </a:solidFill>
                          <a:effectLst/>
                          <a:latin typeface="+mn-lt"/>
                          <a:ea typeface="Times New Roman" panose="02020603050405020304" pitchFamily="18" charset="0"/>
                        </a:rPr>
                        <a:t>Residentuuri lõpetab 90%, perearstina asub tööle 90%</a:t>
                      </a:r>
                      <a:endParaRPr lang="et-EE" sz="2000">
                        <a:effectLst/>
                        <a:latin typeface="+mn-lt"/>
                        <a:ea typeface="Calibri" panose="020F0502020204030204" pitchFamily="34" charset="0"/>
                      </a:endParaRPr>
                    </a:p>
                  </a:txBody>
                  <a:tcPr marL="68580" marR="68580" marT="0" marB="0" anchor="ctr">
                    <a:lnL>
                      <a:noFill/>
                    </a:lnL>
                    <a:lnR>
                      <a:noFill/>
                    </a:lnR>
                    <a:lnT>
                      <a:noFill/>
                    </a:lnT>
                    <a:lnB>
                      <a:noFill/>
                    </a:lnB>
                  </a:tcPr>
                </a:tc>
                <a:tc>
                  <a:txBody>
                    <a:bodyPr/>
                    <a:lstStyle/>
                    <a:p>
                      <a:pPr algn="ctr">
                        <a:lnSpc>
                          <a:spcPct val="150000"/>
                        </a:lnSpc>
                        <a:spcAft>
                          <a:spcPts val="0"/>
                        </a:spcAft>
                      </a:pPr>
                      <a:r>
                        <a:rPr lang="et-EE" sz="2000" dirty="0">
                          <a:effectLst/>
                          <a:latin typeface="+mn-lt"/>
                          <a:ea typeface="Calibri" panose="020F0502020204030204" pitchFamily="34" charset="0"/>
                        </a:rPr>
                        <a:t>14</a:t>
                      </a:r>
                    </a:p>
                  </a:txBody>
                  <a:tcPr marL="68580" marR="68580" marT="0" marB="0" anchor="ctr">
                    <a:lnL>
                      <a:noFill/>
                    </a:lnL>
                    <a:lnR>
                      <a:noFill/>
                    </a:lnR>
                    <a:lnT>
                      <a:noFill/>
                    </a:lnT>
                    <a:lnB>
                      <a:noFill/>
                    </a:lnB>
                  </a:tcPr>
                </a:tc>
                <a:tc>
                  <a:txBody>
                    <a:bodyPr/>
                    <a:lstStyle/>
                    <a:p>
                      <a:pPr algn="ctr">
                        <a:lnSpc>
                          <a:spcPct val="150000"/>
                        </a:lnSpc>
                        <a:spcAft>
                          <a:spcPts val="0"/>
                        </a:spcAft>
                      </a:pPr>
                      <a:r>
                        <a:rPr lang="et-EE" sz="2000" dirty="0">
                          <a:effectLst/>
                          <a:latin typeface="+mn-lt"/>
                          <a:ea typeface="Calibri" panose="020F0502020204030204" pitchFamily="34" charset="0"/>
                        </a:rPr>
                        <a:t>11</a:t>
                      </a:r>
                    </a:p>
                  </a:txBody>
                  <a:tcPr marL="68580" marR="68580" marT="0" marB="0" anchor="ctr">
                    <a:lnL>
                      <a:noFill/>
                    </a:lnL>
                    <a:lnR>
                      <a:noFill/>
                    </a:lnR>
                    <a:lnT>
                      <a:noFill/>
                    </a:lnT>
                    <a:lnB>
                      <a:noFill/>
                    </a:lnB>
                  </a:tcPr>
                </a:tc>
                <a:tc>
                  <a:txBody>
                    <a:bodyPr/>
                    <a:lstStyle/>
                    <a:p>
                      <a:pPr algn="ctr">
                        <a:lnSpc>
                          <a:spcPct val="150000"/>
                        </a:lnSpc>
                        <a:spcAft>
                          <a:spcPts val="0"/>
                        </a:spcAft>
                      </a:pPr>
                      <a:r>
                        <a:rPr lang="et-EE" sz="2000">
                          <a:effectLst/>
                          <a:latin typeface="+mn-lt"/>
                          <a:ea typeface="Calibri" panose="020F0502020204030204" pitchFamily="34" charset="0"/>
                        </a:rPr>
                        <a:t>40</a:t>
                      </a:r>
                    </a:p>
                  </a:txBody>
                  <a:tcPr marL="68580" marR="68580" marT="0" marB="0" anchor="ctr">
                    <a:lnL>
                      <a:noFill/>
                    </a:lnL>
                    <a:lnR>
                      <a:noFill/>
                    </a:lnR>
                    <a:lnT>
                      <a:noFill/>
                    </a:lnT>
                    <a:lnB>
                      <a:noFill/>
                    </a:lnB>
                  </a:tcPr>
                </a:tc>
                <a:tc>
                  <a:txBody>
                    <a:bodyPr/>
                    <a:lstStyle/>
                    <a:p>
                      <a:pPr algn="ctr">
                        <a:lnSpc>
                          <a:spcPct val="150000"/>
                        </a:lnSpc>
                        <a:spcAft>
                          <a:spcPts val="0"/>
                        </a:spcAft>
                      </a:pPr>
                      <a:r>
                        <a:rPr lang="et-EE" sz="2000">
                          <a:effectLst/>
                          <a:latin typeface="+mn-lt"/>
                          <a:ea typeface="Calibri" panose="020F0502020204030204" pitchFamily="34" charset="0"/>
                        </a:rPr>
                        <a:t>33</a:t>
                      </a:r>
                    </a:p>
                  </a:txBody>
                  <a:tcPr marL="68580" marR="68580" marT="0" marB="0" anchor="ctr">
                    <a:lnL>
                      <a:noFill/>
                    </a:lnL>
                    <a:lnR>
                      <a:noFill/>
                    </a:lnR>
                    <a:lnT>
                      <a:noFill/>
                    </a:lnT>
                    <a:lnB>
                      <a:noFill/>
                    </a:lnB>
                  </a:tcPr>
                </a:tc>
              </a:tr>
              <a:tr h="736799">
                <a:tc>
                  <a:txBody>
                    <a:bodyPr/>
                    <a:lstStyle/>
                    <a:p>
                      <a:pPr algn="ctr">
                        <a:lnSpc>
                          <a:spcPct val="150000"/>
                        </a:lnSpc>
                        <a:spcAft>
                          <a:spcPts val="0"/>
                        </a:spcAft>
                      </a:pPr>
                      <a:r>
                        <a:rPr lang="et-EE" sz="2000">
                          <a:solidFill>
                            <a:srgbClr val="000000"/>
                          </a:solidFill>
                          <a:effectLst/>
                          <a:latin typeface="+mn-lt"/>
                          <a:ea typeface="Times New Roman" panose="02020603050405020304" pitchFamily="18" charset="0"/>
                        </a:rPr>
                        <a:t>Residentuuri lõpetab 80%, perearstina asub tööle 80%</a:t>
                      </a:r>
                      <a:endParaRPr lang="et-EE" sz="2000">
                        <a:effectLst/>
                        <a:latin typeface="+mn-lt"/>
                        <a:ea typeface="Calibri" panose="020F050202020403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t-EE" sz="2000">
                          <a:effectLst/>
                          <a:latin typeface="+mn-lt"/>
                          <a:ea typeface="Calibri" panose="020F0502020204030204" pitchFamily="34" charset="0"/>
                        </a:rPr>
                        <a:t>17</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t-EE" sz="2000" dirty="0">
                          <a:effectLst/>
                          <a:latin typeface="+mn-lt"/>
                          <a:ea typeface="Calibri" panose="020F0502020204030204" pitchFamily="34" charset="0"/>
                        </a:rPr>
                        <a:t>11</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t-EE" sz="2000" dirty="0">
                          <a:effectLst/>
                          <a:latin typeface="+mn-lt"/>
                          <a:ea typeface="Calibri" panose="020F0502020204030204" pitchFamily="34" charset="0"/>
                        </a:rPr>
                        <a:t>51</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t-EE" sz="2000" dirty="0">
                          <a:effectLst/>
                          <a:latin typeface="+mn-lt"/>
                          <a:ea typeface="Calibri" panose="020F0502020204030204" pitchFamily="34" charset="0"/>
                        </a:rPr>
                        <a:t>33</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4" name="Slaidinumbri kohatäide 3"/>
          <p:cNvSpPr>
            <a:spLocks noGrp="1"/>
          </p:cNvSpPr>
          <p:nvPr>
            <p:ph type="sldNum" sz="quarter" idx="12"/>
          </p:nvPr>
        </p:nvSpPr>
        <p:spPr/>
        <p:txBody>
          <a:bodyPr/>
          <a:lstStyle/>
          <a:p>
            <a:fld id="{CCB1B43D-B952-4750-8E55-99A859B638A3}" type="slidenum">
              <a:rPr lang="et-EE" smtClean="0"/>
              <a:t>13</a:t>
            </a:fld>
            <a:endParaRPr lang="et-EE"/>
          </a:p>
        </p:txBody>
      </p:sp>
      <p:sp>
        <p:nvSpPr>
          <p:cNvPr id="6" name="Rectangle 1"/>
          <p:cNvSpPr>
            <a:spLocks noChangeArrowheads="1"/>
          </p:cNvSpPr>
          <p:nvPr/>
        </p:nvSpPr>
        <p:spPr bwMode="auto">
          <a:xfrm>
            <a:off x="482600" y="1468382"/>
            <a:ext cx="992293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t-EE" altLang="et-EE"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Tabel 1. Perearstide iga-aastane koolitustellimus erinevate lähteandmete korral</a:t>
            </a:r>
            <a:endParaRPr kumimoji="0" lang="et-EE" altLang="et-EE" b="0" i="0" u="none" strike="noStrike" cap="none" normalizeH="0" baseline="0" dirty="0" smtClean="0">
              <a:ln>
                <a:noFill/>
              </a:ln>
              <a:solidFill>
                <a:schemeClr val="tx1"/>
              </a:solidFill>
              <a:effectLst/>
            </a:endParaRPr>
          </a:p>
        </p:txBody>
      </p:sp>
      <p:sp>
        <p:nvSpPr>
          <p:cNvPr id="7" name="Ristkülik 6"/>
          <p:cNvSpPr/>
          <p:nvPr/>
        </p:nvSpPr>
        <p:spPr>
          <a:xfrm>
            <a:off x="304800" y="5615582"/>
            <a:ext cx="11049000" cy="707886"/>
          </a:xfrm>
          <a:prstGeom prst="rect">
            <a:avLst/>
          </a:prstGeom>
        </p:spPr>
        <p:txBody>
          <a:bodyPr wrap="square">
            <a:spAutoFit/>
          </a:bodyPr>
          <a:lstStyle/>
          <a:p>
            <a:pPr lvl="0" eaLnBrk="0" fontAlgn="base" hangingPunct="0">
              <a:spcBef>
                <a:spcPct val="0"/>
              </a:spcBef>
              <a:spcAft>
                <a:spcPct val="0"/>
              </a:spcAft>
            </a:pPr>
            <a:r>
              <a:rPr lang="et-EE" altLang="et-EE" sz="2000" dirty="0">
                <a:ea typeface="Calibri" panose="020F0502020204030204" pitchFamily="34" charset="0"/>
                <a:cs typeface="Times New Roman" panose="02020603050405020304" pitchFamily="18" charset="0"/>
              </a:rPr>
              <a:t>Antud </a:t>
            </a:r>
            <a:r>
              <a:rPr lang="et-EE" altLang="et-EE" sz="2000" dirty="0" smtClean="0">
                <a:ea typeface="Calibri" panose="020F0502020204030204" pitchFamily="34" charset="0"/>
                <a:cs typeface="Times New Roman" panose="02020603050405020304" pitchFamily="18" charset="0"/>
              </a:rPr>
              <a:t>tulemusi </a:t>
            </a:r>
            <a:r>
              <a:rPr lang="et-EE" altLang="et-EE" sz="2000" dirty="0">
                <a:ea typeface="Calibri" panose="020F0502020204030204" pitchFamily="34" charset="0"/>
                <a:cs typeface="Times New Roman" panose="02020603050405020304" pitchFamily="18" charset="0"/>
              </a:rPr>
              <a:t>kasutati RAKE uuringu osaraportis 4 „Esmatasandi põhiteenuste personalivajaduse prognoos aastateks 2020 ja 2030“ </a:t>
            </a:r>
            <a:endParaRPr lang="et-EE" altLang="et-EE" sz="2000" dirty="0"/>
          </a:p>
        </p:txBody>
      </p:sp>
      <p:sp>
        <p:nvSpPr>
          <p:cNvPr id="8" name="TextBox 7"/>
          <p:cNvSpPr txBox="1"/>
          <p:nvPr/>
        </p:nvSpPr>
        <p:spPr>
          <a:xfrm>
            <a:off x="482600" y="989791"/>
            <a:ext cx="5240866" cy="400110"/>
          </a:xfrm>
          <a:prstGeom prst="rect">
            <a:avLst/>
          </a:prstGeom>
          <a:noFill/>
        </p:spPr>
        <p:txBody>
          <a:bodyPr wrap="square" rtlCol="0">
            <a:spAutoFit/>
          </a:bodyPr>
          <a:lstStyle/>
          <a:p>
            <a:r>
              <a:rPr lang="et-EE" sz="2000" b="1" dirty="0" smtClean="0"/>
              <a:t>Perearstide arv RAKE uuringu kohaselt</a:t>
            </a:r>
            <a:endParaRPr lang="et-EE" sz="2000" b="1" dirty="0"/>
          </a:p>
        </p:txBody>
      </p:sp>
    </p:spTree>
    <p:extLst>
      <p:ext uri="{BB962C8B-B14F-4D97-AF65-F5344CB8AC3E}">
        <p14:creationId xmlns:p14="http://schemas.microsoft.com/office/powerpoint/2010/main" val="8587511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normAutofit/>
          </a:bodyPr>
          <a:lstStyle/>
          <a:p>
            <a:pPr algn="ctr"/>
            <a:r>
              <a:rPr lang="et-EE" sz="2800" b="1" dirty="0"/>
              <a:t>Nimistuga töötavate pereõdede arv ja vanusejaotus </a:t>
            </a:r>
            <a:r>
              <a:rPr lang="et-EE" sz="2800" b="1" dirty="0" smtClean="0"/>
              <a:t/>
            </a:r>
            <a:br>
              <a:rPr lang="et-EE" sz="2800" b="1" dirty="0" smtClean="0"/>
            </a:br>
            <a:r>
              <a:rPr lang="et-EE" sz="2800" b="1" dirty="0" smtClean="0"/>
              <a:t>perioodil </a:t>
            </a:r>
            <a:r>
              <a:rPr lang="et-EE" sz="2800" b="1" dirty="0"/>
              <a:t>2006–2014</a:t>
            </a:r>
            <a:endParaRPr lang="et-EE" sz="2800" b="1" dirty="0">
              <a:latin typeface="+mn-lt"/>
              <a:cs typeface="Times New Roman" panose="02020603050405020304" pitchFamily="18" charset="0"/>
            </a:endParaRPr>
          </a:p>
        </p:txBody>
      </p:sp>
      <p:graphicFrame>
        <p:nvGraphicFramePr>
          <p:cNvPr id="7" name="Chart 1"/>
          <p:cNvGraphicFramePr>
            <a:graphicFrameLocks noGrp="1"/>
          </p:cNvGraphicFramePr>
          <p:nvPr>
            <p:ph idx="1"/>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4" name="Slaidinumbri kohatäide 3"/>
          <p:cNvSpPr>
            <a:spLocks noGrp="1"/>
          </p:cNvSpPr>
          <p:nvPr>
            <p:ph type="sldNum" sz="quarter" idx="12"/>
          </p:nvPr>
        </p:nvSpPr>
        <p:spPr/>
        <p:txBody>
          <a:bodyPr/>
          <a:lstStyle/>
          <a:p>
            <a:fld id="{CCB1B43D-B952-4750-8E55-99A859B638A3}" type="slidenum">
              <a:rPr lang="et-EE" smtClean="0"/>
              <a:t>14</a:t>
            </a:fld>
            <a:endParaRPr lang="et-EE"/>
          </a:p>
        </p:txBody>
      </p:sp>
    </p:spTree>
    <p:extLst>
      <p:ext uri="{BB962C8B-B14F-4D97-AF65-F5344CB8AC3E}">
        <p14:creationId xmlns:p14="http://schemas.microsoft.com/office/powerpoint/2010/main" val="17165233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ealkiri 5"/>
          <p:cNvSpPr>
            <a:spLocks noGrp="1"/>
          </p:cNvSpPr>
          <p:nvPr>
            <p:ph type="title"/>
          </p:nvPr>
        </p:nvSpPr>
        <p:spPr>
          <a:xfrm>
            <a:off x="838200" y="365125"/>
            <a:ext cx="10515600" cy="886159"/>
          </a:xfrm>
        </p:spPr>
        <p:txBody>
          <a:bodyPr>
            <a:normAutofit fontScale="90000"/>
          </a:bodyPr>
          <a:lstStyle/>
          <a:p>
            <a:pPr algn="ctr"/>
            <a:r>
              <a:rPr lang="et-EE" sz="3100" b="1" dirty="0" smtClean="0"/>
              <a:t/>
            </a:r>
            <a:br>
              <a:rPr lang="et-EE" sz="3100" b="1" dirty="0" smtClean="0"/>
            </a:br>
            <a:r>
              <a:rPr lang="et-EE" sz="3100" b="1" dirty="0" smtClean="0"/>
              <a:t>Nimistuga </a:t>
            </a:r>
            <a:r>
              <a:rPr lang="et-EE" sz="3100" b="1" dirty="0"/>
              <a:t>tööd alustavate pereõdede vanusejaotus ja arv </a:t>
            </a:r>
            <a:r>
              <a:rPr lang="et-EE" sz="3100" b="1" dirty="0" smtClean="0"/>
              <a:t/>
            </a:r>
            <a:br>
              <a:rPr lang="et-EE" sz="3100" b="1" dirty="0" smtClean="0"/>
            </a:br>
            <a:r>
              <a:rPr lang="et-EE" sz="3100" b="1" dirty="0" smtClean="0"/>
              <a:t>perioodil </a:t>
            </a:r>
            <a:r>
              <a:rPr lang="et-EE" sz="3100" b="1" dirty="0"/>
              <a:t>2006–2014</a:t>
            </a:r>
            <a:r>
              <a:rPr lang="et-EE" dirty="0"/>
              <a:t/>
            </a:r>
            <a:br>
              <a:rPr lang="et-EE" dirty="0"/>
            </a:br>
            <a:endParaRPr lang="et-EE" dirty="0"/>
          </a:p>
        </p:txBody>
      </p:sp>
      <p:sp>
        <p:nvSpPr>
          <p:cNvPr id="5" name="Slaidinumbri kohatäide 4"/>
          <p:cNvSpPr>
            <a:spLocks noGrp="1"/>
          </p:cNvSpPr>
          <p:nvPr>
            <p:ph type="sldNum" sz="quarter" idx="12"/>
          </p:nvPr>
        </p:nvSpPr>
        <p:spPr/>
        <p:txBody>
          <a:bodyPr/>
          <a:lstStyle/>
          <a:p>
            <a:fld id="{CCB1B43D-B952-4750-8E55-99A859B638A3}" type="slidenum">
              <a:rPr lang="et-EE" smtClean="0"/>
              <a:t>15</a:t>
            </a:fld>
            <a:endParaRPr lang="et-EE"/>
          </a:p>
        </p:txBody>
      </p:sp>
      <p:graphicFrame>
        <p:nvGraphicFramePr>
          <p:cNvPr id="8" name="Chart 1"/>
          <p:cNvGraphicFramePr>
            <a:graphicFrameLocks noGrp="1"/>
          </p:cNvGraphicFramePr>
          <p:nvPr>
            <p:ph idx="1"/>
            <p:extLst/>
          </p:nvPr>
        </p:nvGraphicFramePr>
        <p:xfrm>
          <a:off x="838200" y="1532022"/>
          <a:ext cx="10515600" cy="468504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16967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838200" y="155806"/>
            <a:ext cx="10515600" cy="1122152"/>
          </a:xfrm>
        </p:spPr>
        <p:txBody>
          <a:bodyPr/>
          <a:lstStyle/>
          <a:p>
            <a:pPr algn="ctr"/>
            <a:r>
              <a:rPr lang="et-EE" sz="2800" b="1" dirty="0" smtClean="0">
                <a:solidFill>
                  <a:srgbClr val="000000"/>
                </a:solidFill>
                <a:latin typeface="+mn-lt"/>
                <a:ea typeface="Calibri" panose="020F0502020204030204" pitchFamily="34" charset="0"/>
              </a:rPr>
              <a:t>Tulemused</a:t>
            </a:r>
            <a:endParaRPr lang="et-EE" sz="2800" b="1" dirty="0">
              <a:latin typeface="+mn-lt"/>
            </a:endParaRPr>
          </a:p>
        </p:txBody>
      </p:sp>
      <p:graphicFrame>
        <p:nvGraphicFramePr>
          <p:cNvPr id="5" name="Sisu kohatäide 4"/>
          <p:cNvGraphicFramePr>
            <a:graphicFrameLocks noGrp="1"/>
          </p:cNvGraphicFramePr>
          <p:nvPr>
            <p:ph idx="1"/>
            <p:extLst>
              <p:ext uri="{D42A27DB-BD31-4B8C-83A1-F6EECF244321}">
                <p14:modId xmlns:p14="http://schemas.microsoft.com/office/powerpoint/2010/main" val="3100544722"/>
              </p:ext>
            </p:extLst>
          </p:nvPr>
        </p:nvGraphicFramePr>
        <p:xfrm>
          <a:off x="231114" y="1596402"/>
          <a:ext cx="12081468" cy="3373337"/>
        </p:xfrm>
        <a:graphic>
          <a:graphicData uri="http://schemas.openxmlformats.org/drawingml/2006/table">
            <a:tbl>
              <a:tblPr firstRow="1" firstCol="1" bandRow="1"/>
              <a:tblGrid>
                <a:gridCol w="4156419"/>
                <a:gridCol w="3086549"/>
                <a:gridCol w="2296070"/>
                <a:gridCol w="2542430"/>
              </a:tblGrid>
              <a:tr h="1124445">
                <a:tc>
                  <a:txBody>
                    <a:bodyPr/>
                    <a:lstStyle/>
                    <a:p>
                      <a:pPr algn="ctr">
                        <a:lnSpc>
                          <a:spcPct val="150000"/>
                        </a:lnSpc>
                        <a:spcAft>
                          <a:spcPts val="60"/>
                        </a:spcAft>
                      </a:pPr>
                      <a:r>
                        <a:rPr lang="et-EE" sz="2000" dirty="0">
                          <a:solidFill>
                            <a:srgbClr val="000000"/>
                          </a:solidFill>
                          <a:effectLst/>
                          <a:latin typeface="+mn-lt"/>
                          <a:ea typeface="Times New Roman" panose="02020603050405020304" pitchFamily="18" charset="0"/>
                        </a:rPr>
                        <a:t>Lähteandmed</a:t>
                      </a:r>
                      <a:endParaRPr lang="et-EE" sz="2000" dirty="0">
                        <a:effectLst/>
                        <a:latin typeface="+mn-lt"/>
                        <a:ea typeface="Calibri" panose="020F050202020403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
                        </a:spcAft>
                      </a:pPr>
                      <a:r>
                        <a:rPr lang="et-EE" sz="2000" dirty="0">
                          <a:solidFill>
                            <a:srgbClr val="000000"/>
                          </a:solidFill>
                          <a:effectLst/>
                          <a:latin typeface="+mn-lt"/>
                          <a:ea typeface="Times New Roman" panose="02020603050405020304" pitchFamily="18" charset="0"/>
                        </a:rPr>
                        <a:t>Aastane töölt lahkumine, %</a:t>
                      </a:r>
                      <a:endParaRPr lang="et-EE" sz="2000" dirty="0">
                        <a:effectLst/>
                        <a:latin typeface="+mn-lt"/>
                        <a:ea typeface="Calibri" panose="020F050202020403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
                        </a:spcAft>
                      </a:pPr>
                      <a:r>
                        <a:rPr lang="et-EE" sz="2000" dirty="0">
                          <a:solidFill>
                            <a:srgbClr val="000000"/>
                          </a:solidFill>
                          <a:effectLst/>
                          <a:latin typeface="+mn-lt"/>
                          <a:ea typeface="Times New Roman" panose="02020603050405020304" pitchFamily="18" charset="0"/>
                        </a:rPr>
                        <a:t>Iga-aastane vajadus</a:t>
                      </a:r>
                      <a:endParaRPr lang="et-EE" sz="2000" dirty="0">
                        <a:effectLst/>
                        <a:latin typeface="+mn-lt"/>
                        <a:ea typeface="Calibri" panose="020F050202020403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
                        </a:spcAft>
                      </a:pPr>
                      <a:r>
                        <a:rPr lang="et-EE" sz="2000" dirty="0">
                          <a:solidFill>
                            <a:srgbClr val="000000"/>
                          </a:solidFill>
                          <a:effectLst/>
                          <a:latin typeface="+mn-lt"/>
                          <a:ea typeface="Times New Roman" panose="02020603050405020304" pitchFamily="18" charset="0"/>
                        </a:rPr>
                        <a:t> Koguvajadus 2030. a</a:t>
                      </a:r>
                      <a:endParaRPr lang="et-EE" sz="2000" dirty="0">
                        <a:effectLst/>
                        <a:latin typeface="+mn-lt"/>
                        <a:ea typeface="Calibri" panose="020F050202020403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2223">
                <a:tc>
                  <a:txBody>
                    <a:bodyPr/>
                    <a:lstStyle/>
                    <a:p>
                      <a:pPr>
                        <a:lnSpc>
                          <a:spcPct val="150000"/>
                        </a:lnSpc>
                        <a:spcAft>
                          <a:spcPts val="60"/>
                        </a:spcAft>
                      </a:pPr>
                      <a:r>
                        <a:rPr lang="et-EE" sz="2000" dirty="0">
                          <a:solidFill>
                            <a:srgbClr val="000000"/>
                          </a:solidFill>
                          <a:effectLst/>
                          <a:latin typeface="+mn-lt"/>
                          <a:ea typeface="Times New Roman" panose="02020603050405020304" pitchFamily="18" charset="0"/>
                        </a:rPr>
                        <a:t>2014. a pereõdede arvu säilitamine</a:t>
                      </a:r>
                      <a:endParaRPr lang="et-EE" sz="2000" dirty="0">
                        <a:effectLst/>
                        <a:latin typeface="+mn-lt"/>
                        <a:ea typeface="Calibri" panose="020F050202020403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60"/>
                        </a:spcAft>
                      </a:pPr>
                      <a:r>
                        <a:rPr lang="et-EE" sz="2000" dirty="0">
                          <a:solidFill>
                            <a:srgbClr val="000000"/>
                          </a:solidFill>
                          <a:effectLst/>
                          <a:latin typeface="+mn-lt"/>
                          <a:ea typeface="Times New Roman" panose="02020603050405020304" pitchFamily="18" charset="0"/>
                        </a:rPr>
                        <a:t>2,9-13,2</a:t>
                      </a:r>
                      <a:endParaRPr lang="et-EE" sz="2000" dirty="0">
                        <a:effectLst/>
                        <a:latin typeface="+mn-lt"/>
                        <a:ea typeface="Calibri" panose="020F050202020403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60"/>
                        </a:spcAft>
                      </a:pPr>
                      <a:r>
                        <a:rPr lang="et-EE" sz="2000">
                          <a:solidFill>
                            <a:srgbClr val="000000"/>
                          </a:solidFill>
                          <a:effectLst/>
                          <a:latin typeface="+mn-lt"/>
                          <a:ea typeface="Times New Roman" panose="02020603050405020304" pitchFamily="18" charset="0"/>
                        </a:rPr>
                        <a:t>55</a:t>
                      </a:r>
                      <a:endParaRPr lang="et-EE" sz="2000">
                        <a:effectLst/>
                        <a:latin typeface="+mn-lt"/>
                        <a:ea typeface="Calibri" panose="020F050202020403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60"/>
                        </a:spcAft>
                      </a:pPr>
                      <a:r>
                        <a:rPr lang="et-EE" sz="2000" dirty="0">
                          <a:solidFill>
                            <a:srgbClr val="000000"/>
                          </a:solidFill>
                          <a:effectLst/>
                          <a:latin typeface="+mn-lt"/>
                          <a:ea typeface="Times New Roman" panose="02020603050405020304" pitchFamily="18" charset="0"/>
                        </a:rPr>
                        <a:t>1081</a:t>
                      </a:r>
                      <a:endParaRPr lang="et-EE" sz="2000" dirty="0">
                        <a:effectLst/>
                        <a:latin typeface="+mn-lt"/>
                        <a:ea typeface="Calibri" panose="020F050202020403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r>
              <a:tr h="562223">
                <a:tc>
                  <a:txBody>
                    <a:bodyPr/>
                    <a:lstStyle/>
                    <a:p>
                      <a:pPr>
                        <a:lnSpc>
                          <a:spcPct val="150000"/>
                        </a:lnSpc>
                        <a:spcAft>
                          <a:spcPts val="0"/>
                        </a:spcAft>
                      </a:pPr>
                      <a:r>
                        <a:rPr lang="et-EE" sz="2000">
                          <a:solidFill>
                            <a:srgbClr val="000000"/>
                          </a:solidFill>
                          <a:effectLst/>
                          <a:latin typeface="+mn-lt"/>
                          <a:ea typeface="Times New Roman" panose="02020603050405020304" pitchFamily="18" charset="0"/>
                        </a:rPr>
                        <a:t>Töökohad RAKE uuringu alusel</a:t>
                      </a:r>
                      <a:endParaRPr lang="et-EE" sz="20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50000"/>
                        </a:lnSpc>
                        <a:spcAft>
                          <a:spcPts val="0"/>
                        </a:spcAft>
                      </a:pPr>
                      <a:r>
                        <a:rPr lang="et-EE" sz="2000" dirty="0">
                          <a:solidFill>
                            <a:srgbClr val="000000"/>
                          </a:solidFill>
                          <a:effectLst/>
                          <a:latin typeface="+mn-lt"/>
                          <a:ea typeface="Times New Roman" panose="02020603050405020304" pitchFamily="18" charset="0"/>
                        </a:rPr>
                        <a:t>2,9-13,2</a:t>
                      </a:r>
                      <a:endParaRPr lang="et-EE" sz="2000" dirty="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50000"/>
                        </a:lnSpc>
                        <a:spcAft>
                          <a:spcPts val="0"/>
                        </a:spcAft>
                      </a:pPr>
                      <a:r>
                        <a:rPr lang="et-EE" sz="2000">
                          <a:solidFill>
                            <a:srgbClr val="000000"/>
                          </a:solidFill>
                          <a:effectLst/>
                          <a:latin typeface="+mn-lt"/>
                          <a:ea typeface="Times New Roman" panose="02020603050405020304" pitchFamily="18" charset="0"/>
                        </a:rPr>
                        <a:t>80</a:t>
                      </a:r>
                      <a:endParaRPr lang="et-EE" sz="20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50000"/>
                        </a:lnSpc>
                        <a:spcAft>
                          <a:spcPts val="0"/>
                        </a:spcAft>
                      </a:pPr>
                      <a:r>
                        <a:rPr lang="et-EE" sz="2000" dirty="0">
                          <a:solidFill>
                            <a:srgbClr val="000000"/>
                          </a:solidFill>
                          <a:effectLst/>
                          <a:latin typeface="+mn-lt"/>
                          <a:ea typeface="Times New Roman" panose="02020603050405020304" pitchFamily="18" charset="0"/>
                        </a:rPr>
                        <a:t>1370</a:t>
                      </a:r>
                      <a:endParaRPr lang="et-EE" sz="2000" dirty="0">
                        <a:effectLst/>
                        <a:latin typeface="+mn-lt"/>
                        <a:ea typeface="Calibri" panose="020F0502020204030204" pitchFamily="34" charset="0"/>
                      </a:endParaRPr>
                    </a:p>
                  </a:txBody>
                  <a:tcPr marL="44450" marR="44450" marT="0" marB="0" anchor="ctr">
                    <a:lnL>
                      <a:noFill/>
                    </a:lnL>
                    <a:lnR>
                      <a:noFill/>
                    </a:lnR>
                    <a:lnT>
                      <a:noFill/>
                    </a:lnT>
                    <a:lnB>
                      <a:noFill/>
                    </a:lnB>
                  </a:tcPr>
                </a:tc>
              </a:tr>
              <a:tr h="562223">
                <a:tc>
                  <a:txBody>
                    <a:bodyPr/>
                    <a:lstStyle/>
                    <a:p>
                      <a:pPr>
                        <a:lnSpc>
                          <a:spcPct val="150000"/>
                        </a:lnSpc>
                        <a:spcAft>
                          <a:spcPts val="0"/>
                        </a:spcAft>
                      </a:pPr>
                      <a:r>
                        <a:rPr lang="et-EE" sz="2000">
                          <a:solidFill>
                            <a:srgbClr val="000000"/>
                          </a:solidFill>
                          <a:effectLst/>
                          <a:latin typeface="+mn-lt"/>
                          <a:ea typeface="Times New Roman" panose="02020603050405020304" pitchFamily="18" charset="0"/>
                        </a:rPr>
                        <a:t>721 nimistut, keskmine suurus 1733</a:t>
                      </a:r>
                      <a:endParaRPr lang="et-EE" sz="20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50000"/>
                        </a:lnSpc>
                        <a:spcAft>
                          <a:spcPts val="0"/>
                        </a:spcAft>
                      </a:pPr>
                      <a:r>
                        <a:rPr lang="et-EE" sz="2000" dirty="0">
                          <a:solidFill>
                            <a:srgbClr val="000000"/>
                          </a:solidFill>
                          <a:effectLst/>
                          <a:latin typeface="+mn-lt"/>
                          <a:ea typeface="Times New Roman" panose="02020603050405020304" pitchFamily="18" charset="0"/>
                        </a:rPr>
                        <a:t>2,9-13,2</a:t>
                      </a:r>
                      <a:endParaRPr lang="et-EE" sz="2000" dirty="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50000"/>
                        </a:lnSpc>
                        <a:spcAft>
                          <a:spcPts val="0"/>
                        </a:spcAft>
                      </a:pPr>
                      <a:r>
                        <a:rPr lang="et-EE" sz="2000" dirty="0">
                          <a:solidFill>
                            <a:srgbClr val="000000"/>
                          </a:solidFill>
                          <a:effectLst/>
                          <a:latin typeface="+mn-lt"/>
                          <a:ea typeface="Times New Roman" panose="02020603050405020304" pitchFamily="18" charset="0"/>
                        </a:rPr>
                        <a:t>85</a:t>
                      </a:r>
                      <a:endParaRPr lang="et-EE" sz="2000" dirty="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50000"/>
                        </a:lnSpc>
                        <a:spcAft>
                          <a:spcPts val="0"/>
                        </a:spcAft>
                      </a:pPr>
                      <a:r>
                        <a:rPr lang="et-EE" sz="2000">
                          <a:solidFill>
                            <a:srgbClr val="000000"/>
                          </a:solidFill>
                          <a:effectLst/>
                          <a:latin typeface="+mn-lt"/>
                          <a:ea typeface="Times New Roman" panose="02020603050405020304" pitchFamily="18" charset="0"/>
                        </a:rPr>
                        <a:t>1422</a:t>
                      </a:r>
                      <a:endParaRPr lang="et-EE" sz="2000">
                        <a:effectLst/>
                        <a:latin typeface="+mn-lt"/>
                        <a:ea typeface="Calibri" panose="020F0502020204030204" pitchFamily="34" charset="0"/>
                      </a:endParaRPr>
                    </a:p>
                  </a:txBody>
                  <a:tcPr marL="44450" marR="44450" marT="0" marB="0" anchor="ctr">
                    <a:lnL>
                      <a:noFill/>
                    </a:lnL>
                    <a:lnR>
                      <a:noFill/>
                    </a:lnR>
                    <a:lnT>
                      <a:noFill/>
                    </a:lnT>
                    <a:lnB>
                      <a:noFill/>
                    </a:lnB>
                  </a:tcPr>
                </a:tc>
              </a:tr>
              <a:tr h="562223">
                <a:tc>
                  <a:txBody>
                    <a:bodyPr/>
                    <a:lstStyle/>
                    <a:p>
                      <a:pPr>
                        <a:lnSpc>
                          <a:spcPct val="150000"/>
                        </a:lnSpc>
                        <a:spcAft>
                          <a:spcPts val="0"/>
                        </a:spcAft>
                      </a:pPr>
                      <a:r>
                        <a:rPr lang="et-EE" sz="2000" dirty="0">
                          <a:solidFill>
                            <a:srgbClr val="000000"/>
                          </a:solidFill>
                          <a:effectLst/>
                          <a:latin typeface="+mn-lt"/>
                          <a:ea typeface="Times New Roman" panose="02020603050405020304" pitchFamily="18" charset="0"/>
                        </a:rPr>
                        <a:t>782 nimistut, keskmine suurus 1600</a:t>
                      </a:r>
                      <a:endParaRPr lang="et-EE" sz="2000" dirty="0">
                        <a:effectLst/>
                        <a:latin typeface="+mn-lt"/>
                        <a:ea typeface="Calibri" panose="020F0502020204030204" pitchFamily="34"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t-EE" sz="2000">
                          <a:solidFill>
                            <a:srgbClr val="000000"/>
                          </a:solidFill>
                          <a:effectLst/>
                          <a:latin typeface="+mn-lt"/>
                          <a:ea typeface="Times New Roman" panose="02020603050405020304" pitchFamily="18" charset="0"/>
                        </a:rPr>
                        <a:t>2,9-13,2</a:t>
                      </a:r>
                      <a:endParaRPr lang="et-EE" sz="2000">
                        <a:effectLst/>
                        <a:latin typeface="+mn-lt"/>
                        <a:ea typeface="Calibri" panose="020F0502020204030204" pitchFamily="34"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t-EE" sz="2000" dirty="0">
                          <a:solidFill>
                            <a:srgbClr val="000000"/>
                          </a:solidFill>
                          <a:effectLst/>
                          <a:latin typeface="+mn-lt"/>
                          <a:ea typeface="Times New Roman" panose="02020603050405020304" pitchFamily="18" charset="0"/>
                        </a:rPr>
                        <a:t>96</a:t>
                      </a:r>
                      <a:endParaRPr lang="et-EE" sz="2000" dirty="0">
                        <a:effectLst/>
                        <a:latin typeface="+mn-lt"/>
                        <a:ea typeface="Calibri" panose="020F0502020204030204" pitchFamily="34"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t-EE" sz="2000" dirty="0">
                          <a:solidFill>
                            <a:srgbClr val="000000"/>
                          </a:solidFill>
                          <a:effectLst/>
                          <a:latin typeface="+mn-lt"/>
                          <a:ea typeface="Times New Roman" panose="02020603050405020304" pitchFamily="18" charset="0"/>
                        </a:rPr>
                        <a:t>1564</a:t>
                      </a:r>
                      <a:endParaRPr lang="et-EE" sz="2000" dirty="0">
                        <a:effectLst/>
                        <a:latin typeface="+mn-lt"/>
                        <a:ea typeface="Calibri" panose="020F0502020204030204" pitchFamily="34"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4" name="Slaidinumbri kohatäide 3"/>
          <p:cNvSpPr>
            <a:spLocks noGrp="1"/>
          </p:cNvSpPr>
          <p:nvPr>
            <p:ph type="sldNum" sz="quarter" idx="12"/>
          </p:nvPr>
        </p:nvSpPr>
        <p:spPr/>
        <p:txBody>
          <a:bodyPr/>
          <a:lstStyle/>
          <a:p>
            <a:fld id="{CCB1B43D-B952-4750-8E55-99A859B638A3}" type="slidenum">
              <a:rPr lang="et-EE" smtClean="0"/>
              <a:t>16</a:t>
            </a:fld>
            <a:endParaRPr lang="et-EE"/>
          </a:p>
        </p:txBody>
      </p:sp>
      <p:sp>
        <p:nvSpPr>
          <p:cNvPr id="6" name="Rectangle 1"/>
          <p:cNvSpPr>
            <a:spLocks noChangeArrowheads="1"/>
          </p:cNvSpPr>
          <p:nvPr/>
        </p:nvSpPr>
        <p:spPr bwMode="auto">
          <a:xfrm>
            <a:off x="80387" y="1075373"/>
            <a:ext cx="962678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t-EE" altLang="et-EE"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Tabel 2. Pereõdede iga-aastane juurdekasvuvajadus erinevate lähteandmete korral aastani 2030</a:t>
            </a:r>
            <a:endParaRPr kumimoji="0" lang="et-EE" altLang="et-EE"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t-EE" altLang="et-EE" sz="1800" b="0" i="0" u="none" strike="noStrike" cap="none" normalizeH="0" baseline="0" dirty="0" smtClean="0">
              <a:ln>
                <a:noFill/>
              </a:ln>
              <a:solidFill>
                <a:schemeClr val="tx1"/>
              </a:solidFill>
              <a:effectLst/>
              <a:latin typeface="Arial" panose="020B0604020202020204" pitchFamily="34" charset="0"/>
            </a:endParaRPr>
          </a:p>
        </p:txBody>
      </p:sp>
      <p:sp>
        <p:nvSpPr>
          <p:cNvPr id="7" name="Ristkülik 6"/>
          <p:cNvSpPr/>
          <p:nvPr/>
        </p:nvSpPr>
        <p:spPr>
          <a:xfrm>
            <a:off x="170822" y="5115060"/>
            <a:ext cx="11555603" cy="707886"/>
          </a:xfrm>
          <a:prstGeom prst="rect">
            <a:avLst/>
          </a:prstGeom>
        </p:spPr>
        <p:txBody>
          <a:bodyPr wrap="square">
            <a:spAutoFit/>
          </a:bodyPr>
          <a:lstStyle/>
          <a:p>
            <a:r>
              <a:rPr lang="et-EE" sz="2000" dirty="0" smtClean="0">
                <a:ea typeface="Calibri" panose="020F0502020204030204" pitchFamily="34" charset="0"/>
              </a:rPr>
              <a:t>Pereõdede </a:t>
            </a:r>
            <a:r>
              <a:rPr lang="et-EE" sz="2000" dirty="0">
                <a:ea typeface="Calibri" panose="020F0502020204030204" pitchFamily="34" charset="0"/>
              </a:rPr>
              <a:t>iga-aastast koolitustellimuse arvu RAKE uuringus prognoositud töökohtade täitmiseks kasutati RAKE uuringu osaraportis 4 „Esmatasandi põhiteenuste personalivajaduse prognoos aastateks 2020 ja 2030</a:t>
            </a:r>
            <a:r>
              <a:rPr lang="et-EE" sz="2000" dirty="0" smtClean="0">
                <a:ea typeface="Calibri" panose="020F0502020204030204" pitchFamily="34" charset="0"/>
              </a:rPr>
              <a:t>“.</a:t>
            </a:r>
            <a:endParaRPr lang="et-EE" sz="2000" dirty="0"/>
          </a:p>
        </p:txBody>
      </p:sp>
      <p:sp>
        <p:nvSpPr>
          <p:cNvPr id="8" name="Ristkülik 7"/>
          <p:cNvSpPr/>
          <p:nvPr/>
        </p:nvSpPr>
        <p:spPr>
          <a:xfrm>
            <a:off x="170822" y="5892905"/>
            <a:ext cx="10852220" cy="400110"/>
          </a:xfrm>
          <a:prstGeom prst="rect">
            <a:avLst/>
          </a:prstGeom>
        </p:spPr>
        <p:txBody>
          <a:bodyPr wrap="square">
            <a:spAutoFit/>
          </a:bodyPr>
          <a:lstStyle/>
          <a:p>
            <a:r>
              <a:rPr lang="et-EE" sz="2000" b="1" dirty="0"/>
              <a:t>Järgneva 15 aasta </a:t>
            </a:r>
            <a:r>
              <a:rPr lang="et-EE" sz="2000" b="1" dirty="0" smtClean="0"/>
              <a:t>prognoos </a:t>
            </a:r>
            <a:r>
              <a:rPr lang="et-EE" sz="2000" dirty="0" smtClean="0"/>
              <a:t>– Aastas </a:t>
            </a:r>
            <a:r>
              <a:rPr lang="et-EE" sz="2000" dirty="0"/>
              <a:t>lahkub tööturult </a:t>
            </a:r>
            <a:r>
              <a:rPr lang="et-EE" sz="2000" dirty="0" smtClean="0"/>
              <a:t>40 </a:t>
            </a:r>
            <a:r>
              <a:rPr lang="et-EE" sz="2000" dirty="0"/>
              <a:t>praegu töötavat </a:t>
            </a:r>
            <a:r>
              <a:rPr lang="et-EE" sz="2000" dirty="0" smtClean="0"/>
              <a:t>pereõde</a:t>
            </a:r>
            <a:endParaRPr lang="et-EE" sz="2000" dirty="0"/>
          </a:p>
        </p:txBody>
      </p:sp>
    </p:spTree>
    <p:extLst>
      <p:ext uri="{BB962C8B-B14F-4D97-AF65-F5344CB8AC3E}">
        <p14:creationId xmlns:p14="http://schemas.microsoft.com/office/powerpoint/2010/main" val="23292283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838200" y="1"/>
            <a:ext cx="10515600" cy="1192212"/>
          </a:xfrm>
        </p:spPr>
        <p:txBody>
          <a:bodyPr>
            <a:normAutofit/>
          </a:bodyPr>
          <a:lstStyle/>
          <a:p>
            <a:pPr algn="ctr"/>
            <a:r>
              <a:rPr lang="et-EE" sz="2800" b="1" dirty="0" smtClean="0">
                <a:latin typeface="+mn-lt"/>
                <a:cs typeface="Times New Roman" panose="02020603050405020304" pitchFamily="18" charset="0"/>
              </a:rPr>
              <a:t>Modelleerimise eeldused ja täpsus</a:t>
            </a:r>
            <a:endParaRPr lang="et-EE" sz="2800" b="1" dirty="0">
              <a:latin typeface="+mn-lt"/>
              <a:cs typeface="Times New Roman" panose="02020603050405020304" pitchFamily="18" charset="0"/>
            </a:endParaRPr>
          </a:p>
        </p:txBody>
      </p:sp>
      <p:sp>
        <p:nvSpPr>
          <p:cNvPr id="3" name="Sisu kohatäide 2"/>
          <p:cNvSpPr>
            <a:spLocks noGrp="1"/>
          </p:cNvSpPr>
          <p:nvPr>
            <p:ph idx="1"/>
          </p:nvPr>
        </p:nvSpPr>
        <p:spPr>
          <a:xfrm>
            <a:off x="545432" y="1074821"/>
            <a:ext cx="11367168" cy="5646653"/>
          </a:xfrm>
        </p:spPr>
        <p:txBody>
          <a:bodyPr>
            <a:normAutofit/>
          </a:bodyPr>
          <a:lstStyle/>
          <a:p>
            <a:pPr marL="0" indent="0" algn="just">
              <a:buNone/>
            </a:pPr>
            <a:r>
              <a:rPr lang="et-EE" sz="2000" b="1" dirty="0" smtClean="0">
                <a:cs typeface="Times New Roman" panose="02020603050405020304" pitchFamily="18" charset="0"/>
              </a:rPr>
              <a:t>Eeldused</a:t>
            </a:r>
          </a:p>
          <a:p>
            <a:pPr algn="just"/>
            <a:r>
              <a:rPr lang="et-EE" sz="2000" dirty="0" smtClean="0">
                <a:cs typeface="Times New Roman" panose="02020603050405020304" pitchFamily="18" charset="0"/>
              </a:rPr>
              <a:t>Nimistupõhist tervishoiukorraldust lähitulevikus ei muudeta</a:t>
            </a:r>
          </a:p>
          <a:p>
            <a:pPr algn="just"/>
            <a:r>
              <a:rPr lang="et-EE" sz="2000" dirty="0" smtClean="0">
                <a:cs typeface="Times New Roman" panose="02020603050405020304" pitchFamily="18" charset="0"/>
              </a:rPr>
              <a:t>Lähitulevikus jääb töötajate aastane perearstiabist lahkumine vanuserühmades sarnaseks perioodile</a:t>
            </a:r>
            <a:r>
              <a:rPr lang="et-EE" sz="2000" dirty="0"/>
              <a:t> </a:t>
            </a:r>
            <a:r>
              <a:rPr lang="et-EE" sz="2000" dirty="0" smtClean="0"/>
              <a:t>2006–2014 (sisaldab emigratsiooni </a:t>
            </a:r>
            <a:r>
              <a:rPr lang="et-EE" sz="2000" i="1" dirty="0" smtClean="0"/>
              <a:t>ca.</a:t>
            </a:r>
            <a:r>
              <a:rPr lang="et-EE" sz="2000" dirty="0" smtClean="0"/>
              <a:t> 2%)</a:t>
            </a:r>
          </a:p>
          <a:p>
            <a:pPr algn="just"/>
            <a:r>
              <a:rPr lang="et-EE" sz="2000" dirty="0" smtClean="0">
                <a:cs typeface="Times New Roman" panose="02020603050405020304" pitchFamily="18" charset="0"/>
              </a:rPr>
              <a:t>80</a:t>
            </a:r>
            <a:r>
              <a:rPr lang="et-EE" sz="2000" dirty="0" smtClean="0"/>
              <a:t>–90% </a:t>
            </a:r>
            <a:r>
              <a:rPr lang="et-EE" sz="2000" dirty="0">
                <a:cs typeface="Times New Roman" panose="02020603050405020304" pitchFamily="18" charset="0"/>
              </a:rPr>
              <a:t>p</a:t>
            </a:r>
            <a:r>
              <a:rPr lang="et-EE" sz="2000" dirty="0" smtClean="0">
                <a:cs typeface="Times New Roman" panose="02020603050405020304" pitchFamily="18" charset="0"/>
              </a:rPr>
              <a:t>eremeditsiini residentidest lõpetab residentuuri</a:t>
            </a:r>
          </a:p>
          <a:p>
            <a:pPr algn="just"/>
            <a:r>
              <a:rPr lang="et-EE" sz="2000" dirty="0">
                <a:cs typeface="Times New Roman" panose="02020603050405020304" pitchFamily="18" charset="0"/>
              </a:rPr>
              <a:t>80</a:t>
            </a:r>
            <a:r>
              <a:rPr lang="et-EE" sz="2000" dirty="0"/>
              <a:t>–90</a:t>
            </a:r>
            <a:r>
              <a:rPr lang="et-EE" sz="2000" dirty="0" smtClean="0"/>
              <a:t>% peremeditsiini residentuuri lõpetajatest alustab tööd nimistuga perearstina </a:t>
            </a:r>
          </a:p>
          <a:p>
            <a:pPr algn="just"/>
            <a:r>
              <a:rPr lang="et-EE" sz="2000" dirty="0" smtClean="0"/>
              <a:t>Perearstiabis tööd alustavate perearstide mediaanvanus on 31 aastat, pereõdedel 23–55 aastat</a:t>
            </a:r>
          </a:p>
          <a:p>
            <a:pPr lvl="0" algn="just"/>
            <a:r>
              <a:rPr lang="et-EE" sz="2000" dirty="0"/>
              <a:t>80-aastaseks saanud perearstid ja -õed lahkuvad tööturult </a:t>
            </a:r>
            <a:r>
              <a:rPr lang="et-EE" sz="2000" dirty="0" smtClean="0"/>
              <a:t>lõplikult</a:t>
            </a:r>
            <a:endParaRPr lang="et-EE" sz="2000" dirty="0"/>
          </a:p>
          <a:p>
            <a:pPr marL="0" indent="0" algn="just">
              <a:buNone/>
            </a:pPr>
            <a:endParaRPr lang="et-EE" sz="2000" dirty="0" smtClean="0"/>
          </a:p>
          <a:p>
            <a:pPr marL="0" indent="0" algn="just">
              <a:buNone/>
            </a:pPr>
            <a:r>
              <a:rPr lang="et-EE" sz="2000" b="1" dirty="0" smtClean="0"/>
              <a:t>Täpsust mõjutavad</a:t>
            </a:r>
          </a:p>
          <a:p>
            <a:pPr algn="just"/>
            <a:r>
              <a:rPr lang="et-EE" sz="2000" dirty="0" smtClean="0"/>
              <a:t>Sotsiaal-poliitilised faktorid</a:t>
            </a:r>
          </a:p>
          <a:p>
            <a:pPr algn="just"/>
            <a:r>
              <a:rPr lang="et-EE" sz="2000" dirty="0" smtClean="0"/>
              <a:t>Arengud majandustsüklites</a:t>
            </a:r>
          </a:p>
          <a:p>
            <a:pPr algn="just"/>
            <a:r>
              <a:rPr lang="et-EE" sz="2000" dirty="0" smtClean="0"/>
              <a:t>Tervishoiutehnoloogiate areng</a:t>
            </a:r>
          </a:p>
          <a:p>
            <a:pPr algn="just"/>
            <a:r>
              <a:rPr lang="et-EE" sz="2000" dirty="0" smtClean="0"/>
              <a:t>Töökorralduse ja tööjaotuse muutused tervishoius</a:t>
            </a:r>
          </a:p>
          <a:p>
            <a:pPr marL="0" indent="0" algn="just">
              <a:buNone/>
            </a:pPr>
            <a:endParaRPr lang="et-EE" sz="2000" dirty="0"/>
          </a:p>
          <a:p>
            <a:pPr marL="0" indent="0" algn="just">
              <a:buNone/>
            </a:pPr>
            <a:endParaRPr lang="et-EE" sz="2000" dirty="0">
              <a:cs typeface="Times New Roman" panose="02020603050405020304" pitchFamily="18" charset="0"/>
            </a:endParaRPr>
          </a:p>
        </p:txBody>
      </p:sp>
      <p:sp>
        <p:nvSpPr>
          <p:cNvPr id="4" name="Slaidinumbri kohatäide 3"/>
          <p:cNvSpPr>
            <a:spLocks noGrp="1"/>
          </p:cNvSpPr>
          <p:nvPr>
            <p:ph type="sldNum" sz="quarter" idx="12"/>
          </p:nvPr>
        </p:nvSpPr>
        <p:spPr/>
        <p:txBody>
          <a:bodyPr/>
          <a:lstStyle/>
          <a:p>
            <a:fld id="{CCB1B43D-B952-4750-8E55-99A859B638A3}" type="slidenum">
              <a:rPr lang="et-EE" smtClean="0"/>
              <a:t>17</a:t>
            </a:fld>
            <a:endParaRPr lang="et-EE"/>
          </a:p>
        </p:txBody>
      </p:sp>
    </p:spTree>
    <p:extLst>
      <p:ext uri="{BB962C8B-B14F-4D97-AF65-F5344CB8AC3E}">
        <p14:creationId xmlns:p14="http://schemas.microsoft.com/office/powerpoint/2010/main" val="16682443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normAutofit/>
          </a:bodyPr>
          <a:lstStyle/>
          <a:p>
            <a:pPr algn="ctr"/>
            <a:r>
              <a:rPr lang="et-EE" sz="2800" b="1" dirty="0" smtClean="0">
                <a:latin typeface="+mn-lt"/>
                <a:cs typeface="Times New Roman" panose="02020603050405020304" pitchFamily="18" charset="0"/>
              </a:rPr>
              <a:t>Järeldused</a:t>
            </a:r>
            <a:endParaRPr lang="et-EE" sz="2800" b="1" dirty="0">
              <a:latin typeface="+mn-lt"/>
              <a:cs typeface="Times New Roman" panose="02020603050405020304" pitchFamily="18" charset="0"/>
            </a:endParaRPr>
          </a:p>
        </p:txBody>
      </p:sp>
      <p:sp>
        <p:nvSpPr>
          <p:cNvPr id="3" name="Sisu kohatäide 2"/>
          <p:cNvSpPr>
            <a:spLocks noGrp="1"/>
          </p:cNvSpPr>
          <p:nvPr>
            <p:ph idx="1"/>
          </p:nvPr>
        </p:nvSpPr>
        <p:spPr>
          <a:xfrm>
            <a:off x="838200" y="1825625"/>
            <a:ext cx="11074400" cy="4351338"/>
          </a:xfrm>
        </p:spPr>
        <p:txBody>
          <a:bodyPr>
            <a:normAutofit/>
          </a:bodyPr>
          <a:lstStyle/>
          <a:p>
            <a:pPr algn="just"/>
            <a:r>
              <a:rPr lang="et-EE" sz="2400" dirty="0" smtClean="0">
                <a:cs typeface="Times New Roman" panose="02020603050405020304" pitchFamily="18" charset="0"/>
              </a:rPr>
              <a:t>2014</a:t>
            </a:r>
            <a:r>
              <a:rPr lang="et-EE" sz="2400" dirty="0">
                <a:cs typeface="Times New Roman" panose="02020603050405020304" pitchFamily="18" charset="0"/>
              </a:rPr>
              <a:t>. aastal </a:t>
            </a:r>
            <a:r>
              <a:rPr lang="et-EE" sz="2400" dirty="0" smtClean="0">
                <a:cs typeface="Times New Roman" panose="02020603050405020304" pitchFamily="18" charset="0"/>
              </a:rPr>
              <a:t>töötas 792 </a:t>
            </a:r>
            <a:r>
              <a:rPr lang="et-EE" sz="2400" dirty="0">
                <a:cs typeface="Times New Roman" panose="02020603050405020304" pitchFamily="18" charset="0"/>
              </a:rPr>
              <a:t>perearsti, kelle mediaanvanus oli 55 aastat </a:t>
            </a:r>
          </a:p>
          <a:p>
            <a:pPr marL="0" indent="0" algn="just">
              <a:buNone/>
            </a:pPr>
            <a:r>
              <a:rPr lang="et-EE" sz="2400" dirty="0">
                <a:cs typeface="Times New Roman" panose="02020603050405020304" pitchFamily="18" charset="0"/>
              </a:rPr>
              <a:t> </a:t>
            </a:r>
            <a:r>
              <a:rPr lang="et-EE" sz="2400" dirty="0" smtClean="0">
                <a:cs typeface="Times New Roman" panose="02020603050405020304" pitchFamily="18" charset="0"/>
              </a:rPr>
              <a:t>  13</a:t>
            </a:r>
            <a:r>
              <a:rPr lang="et-EE" sz="2400" dirty="0">
                <a:cs typeface="Times New Roman" panose="02020603050405020304" pitchFamily="18" charset="0"/>
              </a:rPr>
              <a:t>% olid vanemad kui 65 </a:t>
            </a:r>
            <a:r>
              <a:rPr lang="et-EE" sz="2400" dirty="0" smtClean="0">
                <a:cs typeface="Times New Roman" panose="02020603050405020304" pitchFamily="18" charset="0"/>
              </a:rPr>
              <a:t>aastat</a:t>
            </a:r>
          </a:p>
          <a:p>
            <a:pPr algn="just"/>
            <a:endParaRPr lang="et-EE" sz="2400" dirty="0" smtClean="0">
              <a:cs typeface="Times New Roman" panose="02020603050405020304" pitchFamily="18" charset="0"/>
            </a:endParaRPr>
          </a:p>
          <a:p>
            <a:pPr algn="just"/>
            <a:r>
              <a:rPr lang="et-EE" sz="2400" dirty="0" smtClean="0">
                <a:cs typeface="Times New Roman" panose="02020603050405020304" pitchFamily="18" charset="0"/>
              </a:rPr>
              <a:t>Järgneva </a:t>
            </a:r>
            <a:r>
              <a:rPr lang="et-EE" sz="2400" dirty="0">
                <a:cs typeface="Times New Roman" panose="02020603050405020304" pitchFamily="18" charset="0"/>
              </a:rPr>
              <a:t>15 aasta jooksul saab 65-aastaseks 462 praegu töötavat </a:t>
            </a:r>
            <a:r>
              <a:rPr lang="et-EE" sz="2400" dirty="0" smtClean="0">
                <a:cs typeface="Times New Roman" panose="02020603050405020304" pitchFamily="18" charset="0"/>
              </a:rPr>
              <a:t>perearsti</a:t>
            </a:r>
            <a:endParaRPr lang="et-EE" sz="2400" dirty="0">
              <a:cs typeface="Times New Roman" panose="02020603050405020304" pitchFamily="18" charset="0"/>
            </a:endParaRPr>
          </a:p>
          <a:p>
            <a:pPr algn="just"/>
            <a:endParaRPr lang="et-EE" sz="2400" dirty="0">
              <a:cs typeface="Times New Roman" panose="02020603050405020304" pitchFamily="18" charset="0"/>
            </a:endParaRPr>
          </a:p>
          <a:p>
            <a:pPr algn="just"/>
            <a:r>
              <a:rPr lang="et-EE" sz="2400" dirty="0" smtClean="0">
                <a:cs typeface="Times New Roman" panose="02020603050405020304" pitchFamily="18" charset="0"/>
              </a:rPr>
              <a:t>Alla </a:t>
            </a:r>
            <a:r>
              <a:rPr lang="et-EE" sz="2400" dirty="0">
                <a:cs typeface="Times New Roman" panose="02020603050405020304" pitchFamily="18" charset="0"/>
              </a:rPr>
              <a:t>65-aastastest perearstidest lahkub aastas tööturult 0,5–1,0</a:t>
            </a:r>
            <a:r>
              <a:rPr lang="et-EE" sz="2400" dirty="0" smtClean="0">
                <a:cs typeface="Times New Roman" panose="02020603050405020304" pitchFamily="18" charset="0"/>
              </a:rPr>
              <a:t>%</a:t>
            </a:r>
          </a:p>
          <a:p>
            <a:pPr algn="just"/>
            <a:endParaRPr lang="et-EE" sz="2400" dirty="0" smtClean="0">
              <a:cs typeface="Times New Roman" panose="02020603050405020304" pitchFamily="18" charset="0"/>
            </a:endParaRPr>
          </a:p>
          <a:p>
            <a:pPr algn="just"/>
            <a:r>
              <a:rPr lang="et-EE" sz="2400" dirty="0" smtClean="0">
                <a:cs typeface="Times New Roman" panose="02020603050405020304" pitchFamily="18" charset="0"/>
              </a:rPr>
              <a:t>Seniste </a:t>
            </a:r>
            <a:r>
              <a:rPr lang="et-EE" sz="2400" dirty="0">
                <a:cs typeface="Times New Roman" panose="02020603050405020304" pitchFamily="18" charset="0"/>
              </a:rPr>
              <a:t>trendide jätkumisel väheneb perearstide arv 2030. aastaks 121 arsti võrra ehk </a:t>
            </a:r>
            <a:r>
              <a:rPr lang="et-EE" sz="2400" dirty="0" smtClean="0">
                <a:cs typeface="Times New Roman" panose="02020603050405020304" pitchFamily="18" charset="0"/>
              </a:rPr>
              <a:t>671-ni</a:t>
            </a:r>
            <a:endParaRPr lang="et-EE" sz="2400" dirty="0">
              <a:cs typeface="Times New Roman" panose="02020603050405020304" pitchFamily="18" charset="0"/>
            </a:endParaRPr>
          </a:p>
          <a:p>
            <a:pPr marL="0" indent="0" algn="just">
              <a:buNone/>
            </a:pPr>
            <a:endParaRPr lang="et-EE" sz="2600" dirty="0">
              <a:cs typeface="Times New Roman" panose="02020603050405020304" pitchFamily="18" charset="0"/>
            </a:endParaRPr>
          </a:p>
          <a:p>
            <a:pPr marL="0" indent="0" algn="just">
              <a:buNone/>
            </a:pPr>
            <a:endParaRPr lang="et-EE" dirty="0">
              <a:cs typeface="Times New Roman" panose="02020603050405020304" pitchFamily="18" charset="0"/>
            </a:endParaRPr>
          </a:p>
        </p:txBody>
      </p:sp>
      <p:sp>
        <p:nvSpPr>
          <p:cNvPr id="4" name="Slaidinumbri kohatäide 3"/>
          <p:cNvSpPr>
            <a:spLocks noGrp="1"/>
          </p:cNvSpPr>
          <p:nvPr>
            <p:ph type="sldNum" sz="quarter" idx="12"/>
          </p:nvPr>
        </p:nvSpPr>
        <p:spPr/>
        <p:txBody>
          <a:bodyPr/>
          <a:lstStyle/>
          <a:p>
            <a:fld id="{CCB1B43D-B952-4750-8E55-99A859B638A3}" type="slidenum">
              <a:rPr lang="et-EE" smtClean="0"/>
              <a:t>18</a:t>
            </a:fld>
            <a:endParaRPr lang="et-EE"/>
          </a:p>
        </p:txBody>
      </p:sp>
    </p:spTree>
    <p:extLst>
      <p:ext uri="{BB962C8B-B14F-4D97-AF65-F5344CB8AC3E}">
        <p14:creationId xmlns:p14="http://schemas.microsoft.com/office/powerpoint/2010/main" val="1779883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838200" y="365125"/>
            <a:ext cx="10515600" cy="930275"/>
          </a:xfrm>
        </p:spPr>
        <p:txBody>
          <a:bodyPr>
            <a:normAutofit/>
          </a:bodyPr>
          <a:lstStyle/>
          <a:p>
            <a:pPr algn="ctr"/>
            <a:r>
              <a:rPr lang="et-EE" sz="2800" b="1" dirty="0" smtClean="0">
                <a:latin typeface="+mn-lt"/>
                <a:cs typeface="Times New Roman" panose="02020603050405020304" pitchFamily="18" charset="0"/>
              </a:rPr>
              <a:t>Järeldused</a:t>
            </a:r>
            <a:endParaRPr lang="et-EE" sz="2800" b="1" dirty="0">
              <a:latin typeface="+mn-lt"/>
              <a:cs typeface="Times New Roman" panose="02020603050405020304" pitchFamily="18" charset="0"/>
            </a:endParaRPr>
          </a:p>
        </p:txBody>
      </p:sp>
      <p:sp>
        <p:nvSpPr>
          <p:cNvPr id="3" name="Sisu kohatäide 2"/>
          <p:cNvSpPr>
            <a:spLocks noGrp="1"/>
          </p:cNvSpPr>
          <p:nvPr>
            <p:ph idx="1"/>
          </p:nvPr>
        </p:nvSpPr>
        <p:spPr>
          <a:xfrm>
            <a:off x="838200" y="1295400"/>
            <a:ext cx="10515600" cy="5215467"/>
          </a:xfrm>
        </p:spPr>
        <p:txBody>
          <a:bodyPr>
            <a:normAutofit/>
          </a:bodyPr>
          <a:lstStyle/>
          <a:p>
            <a:pPr marL="0" indent="0" algn="just">
              <a:buNone/>
            </a:pPr>
            <a:r>
              <a:rPr lang="et-EE" sz="2400" b="1" dirty="0" smtClean="0">
                <a:cs typeface="Times New Roman" panose="02020603050405020304" pitchFamily="18" charset="0"/>
              </a:rPr>
              <a:t>2014. aasta tasemel nimistute arvu tagamine (804) 2030. aastaks:</a:t>
            </a:r>
          </a:p>
          <a:p>
            <a:pPr marL="0" indent="0" algn="just">
              <a:buNone/>
            </a:pPr>
            <a:endParaRPr lang="et-EE" sz="2400" dirty="0" smtClean="0">
              <a:cs typeface="Times New Roman" panose="02020603050405020304" pitchFamily="18" charset="0"/>
            </a:endParaRPr>
          </a:p>
          <a:p>
            <a:pPr algn="just"/>
            <a:r>
              <a:rPr lang="et-EE" sz="2400" dirty="0">
                <a:cs typeface="Times New Roman" panose="02020603050405020304" pitchFamily="18" charset="0"/>
              </a:rPr>
              <a:t>õppe lõpetamise osakaal 90% </a:t>
            </a:r>
            <a:r>
              <a:rPr lang="et-EE" sz="2400" dirty="0" smtClean="0">
                <a:cs typeface="Times New Roman" panose="02020603050405020304" pitchFamily="18" charset="0"/>
              </a:rPr>
              <a:t>, nimistuga </a:t>
            </a:r>
            <a:r>
              <a:rPr lang="et-EE" sz="2400" dirty="0">
                <a:cs typeface="Times New Roman" panose="02020603050405020304" pitchFamily="18" charset="0"/>
              </a:rPr>
              <a:t>perearstina tööd alustajate osakaal 80</a:t>
            </a:r>
            <a:r>
              <a:rPr lang="et-EE" sz="2400" dirty="0" smtClean="0">
                <a:cs typeface="Times New Roman" panose="02020603050405020304" pitchFamily="18" charset="0"/>
              </a:rPr>
              <a:t>%</a:t>
            </a:r>
          </a:p>
          <a:p>
            <a:pPr marL="0" indent="0" algn="just">
              <a:buNone/>
            </a:pPr>
            <a:r>
              <a:rPr lang="et-EE" sz="2400" dirty="0" smtClean="0">
                <a:cs typeface="Times New Roman" panose="02020603050405020304" pitchFamily="18" charset="0"/>
              </a:rPr>
              <a:t>	perearstina </a:t>
            </a:r>
            <a:r>
              <a:rPr lang="et-EE" sz="2400" dirty="0">
                <a:cs typeface="Times New Roman" panose="02020603050405020304" pitchFamily="18" charset="0"/>
              </a:rPr>
              <a:t>tööle </a:t>
            </a:r>
            <a:r>
              <a:rPr lang="et-EE" sz="2400" dirty="0" smtClean="0">
                <a:cs typeface="Times New Roman" panose="02020603050405020304" pitchFamily="18" charset="0"/>
              </a:rPr>
              <a:t> </a:t>
            </a:r>
            <a:r>
              <a:rPr lang="et-EE" sz="2400" dirty="0">
                <a:cs typeface="Times New Roman" panose="02020603050405020304" pitchFamily="18" charset="0"/>
              </a:rPr>
              <a:t>29 residentuuri lõpetajat </a:t>
            </a:r>
            <a:endParaRPr lang="et-EE" sz="2400" dirty="0" smtClean="0">
              <a:cs typeface="Times New Roman" panose="02020603050405020304" pitchFamily="18" charset="0"/>
            </a:endParaRPr>
          </a:p>
          <a:p>
            <a:pPr marL="0" indent="0" algn="just">
              <a:buNone/>
            </a:pPr>
            <a:r>
              <a:rPr lang="et-EE" sz="2400" dirty="0" smtClean="0">
                <a:cs typeface="Times New Roman" panose="02020603050405020304" pitchFamily="18" charset="0"/>
              </a:rPr>
              <a:t>	vastuvõtt 40 </a:t>
            </a:r>
            <a:r>
              <a:rPr lang="et-EE" sz="2400" dirty="0">
                <a:cs typeface="Times New Roman" panose="02020603050405020304" pitchFamily="18" charset="0"/>
              </a:rPr>
              <a:t>peremeditsiini residenti </a:t>
            </a:r>
            <a:endParaRPr lang="et-EE" sz="2400" dirty="0" smtClean="0">
              <a:cs typeface="Times New Roman" panose="02020603050405020304" pitchFamily="18" charset="0"/>
            </a:endParaRPr>
          </a:p>
          <a:p>
            <a:pPr marL="0" indent="0" algn="just">
              <a:buNone/>
            </a:pPr>
            <a:endParaRPr lang="et-EE" sz="2400" dirty="0" smtClean="0">
              <a:cs typeface="Times New Roman" panose="02020603050405020304" pitchFamily="18" charset="0"/>
            </a:endParaRPr>
          </a:p>
          <a:p>
            <a:pPr algn="just"/>
            <a:r>
              <a:rPr lang="et-EE" sz="2400" dirty="0" smtClean="0">
                <a:cs typeface="Times New Roman" panose="02020603050405020304" pitchFamily="18" charset="0"/>
              </a:rPr>
              <a:t>lõpetajate </a:t>
            </a:r>
            <a:r>
              <a:rPr lang="et-EE" sz="2400" dirty="0">
                <a:cs typeface="Times New Roman" panose="02020603050405020304" pitchFamily="18" charset="0"/>
              </a:rPr>
              <a:t>ja nimistuga tööd alustajate osakaal </a:t>
            </a:r>
            <a:r>
              <a:rPr lang="et-EE" sz="2400" dirty="0" smtClean="0">
                <a:cs typeface="Times New Roman" panose="02020603050405020304" pitchFamily="18" charset="0"/>
              </a:rPr>
              <a:t>90% </a:t>
            </a:r>
          </a:p>
          <a:p>
            <a:pPr marL="0" indent="0" algn="just">
              <a:buNone/>
            </a:pPr>
            <a:r>
              <a:rPr lang="et-EE" sz="2400" dirty="0" smtClean="0">
                <a:cs typeface="Times New Roman" panose="02020603050405020304" pitchFamily="18" charset="0"/>
              </a:rPr>
              <a:t>	vastuvõtt 36 </a:t>
            </a:r>
            <a:r>
              <a:rPr lang="et-EE" sz="2400" dirty="0">
                <a:cs typeface="Times New Roman" panose="02020603050405020304" pitchFamily="18" charset="0"/>
              </a:rPr>
              <a:t>peremeditsiini </a:t>
            </a:r>
            <a:r>
              <a:rPr lang="et-EE" sz="2400" dirty="0" smtClean="0">
                <a:cs typeface="Times New Roman" panose="02020603050405020304" pitchFamily="18" charset="0"/>
              </a:rPr>
              <a:t>residenti</a:t>
            </a:r>
          </a:p>
          <a:p>
            <a:pPr marL="0" indent="0" algn="just">
              <a:buNone/>
            </a:pPr>
            <a:endParaRPr lang="et-EE" sz="2400" dirty="0" smtClean="0">
              <a:cs typeface="Times New Roman" panose="02020603050405020304" pitchFamily="18" charset="0"/>
            </a:endParaRPr>
          </a:p>
          <a:p>
            <a:pPr algn="just"/>
            <a:r>
              <a:rPr lang="et-EE" sz="2400" dirty="0" smtClean="0">
                <a:cs typeface="Times New Roman" panose="02020603050405020304" pitchFamily="18" charset="0"/>
              </a:rPr>
              <a:t>lõpetajate </a:t>
            </a:r>
            <a:r>
              <a:rPr lang="et-EE" sz="2400" dirty="0">
                <a:cs typeface="Times New Roman" panose="02020603050405020304" pitchFamily="18" charset="0"/>
              </a:rPr>
              <a:t>ja nimistuga </a:t>
            </a:r>
            <a:r>
              <a:rPr lang="et-EE" sz="2400" dirty="0" smtClean="0">
                <a:cs typeface="Times New Roman" panose="02020603050405020304" pitchFamily="18" charset="0"/>
              </a:rPr>
              <a:t>tööd </a:t>
            </a:r>
            <a:r>
              <a:rPr lang="et-EE" sz="2400" dirty="0">
                <a:cs typeface="Times New Roman" panose="02020603050405020304" pitchFamily="18" charset="0"/>
              </a:rPr>
              <a:t>alustajate osakaal on 80</a:t>
            </a:r>
            <a:r>
              <a:rPr lang="et-EE" sz="2400" dirty="0" smtClean="0">
                <a:cs typeface="Times New Roman" panose="02020603050405020304" pitchFamily="18" charset="0"/>
              </a:rPr>
              <a:t>% </a:t>
            </a:r>
          </a:p>
          <a:p>
            <a:pPr marL="0" indent="0" algn="just">
              <a:buNone/>
            </a:pPr>
            <a:r>
              <a:rPr lang="et-EE" sz="2400" dirty="0" smtClean="0">
                <a:cs typeface="Times New Roman" panose="02020603050405020304" pitchFamily="18" charset="0"/>
              </a:rPr>
              <a:t> 	vastuvõtt 45 </a:t>
            </a:r>
            <a:r>
              <a:rPr lang="et-EE" sz="2400" dirty="0">
                <a:cs typeface="Times New Roman" panose="02020603050405020304" pitchFamily="18" charset="0"/>
              </a:rPr>
              <a:t>peremeditsiini residenti.</a:t>
            </a:r>
          </a:p>
        </p:txBody>
      </p:sp>
      <p:sp>
        <p:nvSpPr>
          <p:cNvPr id="4" name="Slaidinumbri kohatäide 3"/>
          <p:cNvSpPr>
            <a:spLocks noGrp="1"/>
          </p:cNvSpPr>
          <p:nvPr>
            <p:ph type="sldNum" sz="quarter" idx="12"/>
          </p:nvPr>
        </p:nvSpPr>
        <p:spPr/>
        <p:txBody>
          <a:bodyPr/>
          <a:lstStyle/>
          <a:p>
            <a:fld id="{CCB1B43D-B952-4750-8E55-99A859B638A3}" type="slidenum">
              <a:rPr lang="et-EE" smtClean="0"/>
              <a:t>19</a:t>
            </a:fld>
            <a:endParaRPr lang="et-EE"/>
          </a:p>
        </p:txBody>
      </p:sp>
    </p:spTree>
    <p:extLst>
      <p:ext uri="{BB962C8B-B14F-4D97-AF65-F5344CB8AC3E}">
        <p14:creationId xmlns:p14="http://schemas.microsoft.com/office/powerpoint/2010/main" val="3812972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noGrp="1" noChangeArrowheads="1"/>
          </p:cNvSpPr>
          <p:nvPr>
            <p:ph type="title"/>
          </p:nvPr>
        </p:nvSpPr>
        <p:spPr>
          <a:xfrm>
            <a:off x="1981200" y="267208"/>
            <a:ext cx="8001000" cy="783669"/>
          </a:xfrm>
        </p:spPr>
        <p:txBody>
          <a:bodyPr>
            <a:normAutofit/>
          </a:bodyPr>
          <a:lstStyle/>
          <a:p>
            <a:pPr algn="ctr"/>
            <a:r>
              <a:rPr lang="et-EE" sz="2800" b="1" dirty="0" smtClean="0">
                <a:latin typeface="+mn-lt"/>
                <a:ea typeface="Times New Roman" panose="02020603050405020304" pitchFamily="18" charset="0"/>
              </a:rPr>
              <a:t>Taust</a:t>
            </a:r>
            <a:endParaRPr lang="et-EE" altLang="et-EE" sz="2800" b="1" dirty="0">
              <a:latin typeface="+mn-lt"/>
              <a:cs typeface="Times New Roman" panose="02020603050405020304" pitchFamily="18" charset="0"/>
            </a:endParaRPr>
          </a:p>
        </p:txBody>
      </p:sp>
      <p:sp>
        <p:nvSpPr>
          <p:cNvPr id="45059" name="Rectangle 3"/>
          <p:cNvSpPr>
            <a:spLocks noGrp="1" noChangeArrowheads="1"/>
          </p:cNvSpPr>
          <p:nvPr>
            <p:ph type="body" idx="1"/>
          </p:nvPr>
        </p:nvSpPr>
        <p:spPr>
          <a:xfrm>
            <a:off x="900628" y="842211"/>
            <a:ext cx="10689117" cy="5922146"/>
          </a:xfrm>
          <a:ln>
            <a:noFill/>
            <a:miter lim="800000"/>
            <a:headEnd/>
            <a:tailEnd/>
          </a:ln>
        </p:spPr>
        <p:txBody>
          <a:bodyPr>
            <a:noAutofit/>
          </a:bodyPr>
          <a:lstStyle/>
          <a:p>
            <a:pPr marL="0" indent="0" eaLnBrk="1" hangingPunct="1">
              <a:buClr>
                <a:srgbClr val="FF6600"/>
              </a:buClr>
              <a:buNone/>
              <a:defRPr/>
            </a:pPr>
            <a:endParaRPr lang="et-EE" sz="2400" dirty="0" smtClean="0"/>
          </a:p>
          <a:p>
            <a:pPr>
              <a:lnSpc>
                <a:spcPct val="150000"/>
              </a:lnSpc>
              <a:spcAft>
                <a:spcPts val="800"/>
              </a:spcAft>
            </a:pPr>
            <a:r>
              <a:rPr lang="et-EE" sz="2400" dirty="0">
                <a:ea typeface="Calibri" panose="020F0502020204030204" pitchFamily="34" charset="0"/>
                <a:cs typeface="Times New Roman" panose="02020603050405020304" pitchFamily="18" charset="0"/>
              </a:rPr>
              <a:t>Igal Eestil elaval </a:t>
            </a:r>
            <a:r>
              <a:rPr lang="et-EE" sz="2400" dirty="0" smtClean="0">
                <a:ea typeface="Calibri" panose="020F0502020204030204" pitchFamily="34" charset="0"/>
                <a:cs typeface="Times New Roman" panose="02020603050405020304" pitchFamily="18" charset="0"/>
              </a:rPr>
              <a:t>inimesel ja igal nimistul </a:t>
            </a:r>
            <a:r>
              <a:rPr lang="et-EE" sz="2400" dirty="0">
                <a:ea typeface="Calibri" panose="020F0502020204030204" pitchFamily="34" charset="0"/>
                <a:cs typeface="Times New Roman" panose="02020603050405020304" pitchFamily="18" charset="0"/>
              </a:rPr>
              <a:t>peab olema </a:t>
            </a:r>
            <a:r>
              <a:rPr lang="et-EE" sz="2400" dirty="0" smtClean="0">
                <a:ea typeface="Calibri" panose="020F0502020204030204" pitchFamily="34" charset="0"/>
                <a:cs typeface="Times New Roman" panose="02020603050405020304" pitchFamily="18" charset="0"/>
              </a:rPr>
              <a:t>perearst</a:t>
            </a:r>
            <a:endParaRPr lang="et-EE" sz="2400" dirty="0">
              <a:ea typeface="Calibri" panose="020F0502020204030204" pitchFamily="34" charset="0"/>
              <a:cs typeface="Times New Roman" panose="02020603050405020304" pitchFamily="18" charset="0"/>
            </a:endParaRPr>
          </a:p>
          <a:p>
            <a:pPr>
              <a:lnSpc>
                <a:spcPct val="150000"/>
              </a:lnSpc>
              <a:spcAft>
                <a:spcPts val="800"/>
              </a:spcAft>
            </a:pPr>
            <a:r>
              <a:rPr lang="et-EE" sz="2400" dirty="0">
                <a:ea typeface="Calibri" panose="020F0502020204030204" pitchFamily="34" charset="0"/>
                <a:cs typeface="Times New Roman" panose="02020603050405020304" pitchFamily="18" charset="0"/>
              </a:rPr>
              <a:t>Riik soovib laiendada esmatasandi </a:t>
            </a:r>
            <a:r>
              <a:rPr lang="et-EE" sz="2400" dirty="0" smtClean="0">
                <a:ea typeface="Calibri" panose="020F0502020204030204" pitchFamily="34" charset="0"/>
                <a:cs typeface="Times New Roman" panose="02020603050405020304" pitchFamily="18" charset="0"/>
              </a:rPr>
              <a:t>teenuseid</a:t>
            </a:r>
            <a:endParaRPr lang="et-EE" sz="2400" dirty="0">
              <a:ea typeface="Calibri" panose="020F0502020204030204" pitchFamily="34" charset="0"/>
              <a:cs typeface="Times New Roman" panose="02020603050405020304" pitchFamily="18" charset="0"/>
            </a:endParaRPr>
          </a:p>
          <a:p>
            <a:pPr>
              <a:lnSpc>
                <a:spcPct val="150000"/>
              </a:lnSpc>
              <a:spcAft>
                <a:spcPts val="800"/>
              </a:spcAft>
            </a:pPr>
            <a:r>
              <a:rPr lang="et-EE" sz="2400" dirty="0" smtClean="0">
                <a:ea typeface="Calibri" panose="020F0502020204030204" pitchFamily="34" charset="0"/>
                <a:cs typeface="Times New Roman" panose="02020603050405020304" pitchFamily="18" charset="0"/>
              </a:rPr>
              <a:t>Vananev rahvastik suurendab </a:t>
            </a:r>
            <a:r>
              <a:rPr lang="et-EE" sz="2400" dirty="0">
                <a:ea typeface="Calibri" panose="020F0502020204030204" pitchFamily="34" charset="0"/>
                <a:cs typeface="Times New Roman" panose="02020603050405020304" pitchFamily="18" charset="0"/>
              </a:rPr>
              <a:t>tervishoiuteenuse </a:t>
            </a:r>
            <a:r>
              <a:rPr lang="et-EE" sz="2400" dirty="0" smtClean="0">
                <a:ea typeface="Calibri" panose="020F0502020204030204" pitchFamily="34" charset="0"/>
                <a:cs typeface="Times New Roman" panose="02020603050405020304" pitchFamily="18" charset="0"/>
              </a:rPr>
              <a:t>nõudlust</a:t>
            </a:r>
            <a:endParaRPr lang="et-EE" sz="2400" dirty="0">
              <a:ea typeface="Calibri" panose="020F0502020204030204" pitchFamily="34" charset="0"/>
              <a:cs typeface="Times New Roman" panose="02020603050405020304" pitchFamily="18" charset="0"/>
            </a:endParaRPr>
          </a:p>
          <a:p>
            <a:pPr>
              <a:lnSpc>
                <a:spcPct val="150000"/>
              </a:lnSpc>
              <a:spcAft>
                <a:spcPts val="800"/>
              </a:spcAft>
            </a:pPr>
            <a:r>
              <a:rPr lang="et-EE" sz="2400" dirty="0" smtClean="0">
                <a:ea typeface="Calibri" panose="020F0502020204030204" pitchFamily="34" charset="0"/>
                <a:cs typeface="Times New Roman" panose="02020603050405020304" pitchFamily="18" charset="0"/>
              </a:rPr>
              <a:t>Suur osa lõpetajad ei asu erialasele tööle või lahkuvad välisriiki</a:t>
            </a:r>
          </a:p>
          <a:p>
            <a:pPr>
              <a:lnSpc>
                <a:spcPct val="150000"/>
              </a:lnSpc>
              <a:spcAft>
                <a:spcPts val="800"/>
              </a:spcAft>
            </a:pPr>
            <a:r>
              <a:rPr lang="et-EE" sz="2400" dirty="0" smtClean="0">
                <a:ea typeface="Calibri" panose="020F0502020204030204" pitchFamily="34" charset="0"/>
                <a:cs typeface="Times New Roman" panose="02020603050405020304" pitchFamily="18" charset="0"/>
              </a:rPr>
              <a:t>Vananev arstkond lahkub tööturult</a:t>
            </a:r>
          </a:p>
          <a:p>
            <a:pPr>
              <a:lnSpc>
                <a:spcPct val="150000"/>
              </a:lnSpc>
              <a:spcAft>
                <a:spcPts val="800"/>
              </a:spcAft>
            </a:pPr>
            <a:r>
              <a:rPr lang="et-EE" sz="2400" dirty="0" smtClean="0">
                <a:ea typeface="Times New Roman" panose="02020603050405020304" pitchFamily="18" charset="0"/>
                <a:cs typeface="Times New Roman" panose="02020603050405020304" pitchFamily="18" charset="0"/>
              </a:rPr>
              <a:t>Koolitusmahtude planeerimise vajadus</a:t>
            </a:r>
            <a:endParaRPr lang="et-EE" sz="2400" dirty="0">
              <a:ea typeface="Calibri" panose="020F0502020204030204" pitchFamily="34" charset="0"/>
              <a:cs typeface="Times New Roman" panose="02020603050405020304" pitchFamily="18" charset="0"/>
            </a:endParaRPr>
          </a:p>
          <a:p>
            <a:pPr marL="0" indent="0" eaLnBrk="1" hangingPunct="1">
              <a:buClr>
                <a:srgbClr val="FF6600"/>
              </a:buClr>
              <a:buNone/>
              <a:defRPr/>
            </a:pPr>
            <a:endParaRPr lang="et-EE" sz="2400" dirty="0"/>
          </a:p>
        </p:txBody>
      </p:sp>
      <p:sp>
        <p:nvSpPr>
          <p:cNvPr id="2" name="Slaidinumbri kohatäide 1"/>
          <p:cNvSpPr>
            <a:spLocks noGrp="1"/>
          </p:cNvSpPr>
          <p:nvPr>
            <p:ph type="sldNum" sz="quarter" idx="12"/>
          </p:nvPr>
        </p:nvSpPr>
        <p:spPr/>
        <p:txBody>
          <a:bodyPr/>
          <a:lstStyle/>
          <a:p>
            <a:fld id="{CCB1B43D-B952-4750-8E55-99A859B638A3}" type="slidenum">
              <a:rPr lang="et-EE" smtClean="0"/>
              <a:t>2</a:t>
            </a:fld>
            <a:endParaRPr lang="et-EE"/>
          </a:p>
        </p:txBody>
      </p:sp>
    </p:spTree>
    <p:extLst>
      <p:ext uri="{BB962C8B-B14F-4D97-AF65-F5344CB8AC3E}">
        <p14:creationId xmlns:p14="http://schemas.microsoft.com/office/powerpoint/2010/main" val="8606335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838199" y="0"/>
            <a:ext cx="10515600" cy="1325563"/>
          </a:xfrm>
        </p:spPr>
        <p:txBody>
          <a:bodyPr>
            <a:normAutofit/>
          </a:bodyPr>
          <a:lstStyle/>
          <a:p>
            <a:pPr algn="ctr"/>
            <a:r>
              <a:rPr lang="et-EE" sz="2800" b="1" dirty="0">
                <a:latin typeface="+mn-lt"/>
                <a:cs typeface="Times New Roman" panose="02020603050405020304" pitchFamily="18" charset="0"/>
              </a:rPr>
              <a:t>Järeldused</a:t>
            </a:r>
          </a:p>
        </p:txBody>
      </p:sp>
      <p:sp>
        <p:nvSpPr>
          <p:cNvPr id="3" name="Sisu kohatäide 2"/>
          <p:cNvSpPr>
            <a:spLocks noGrp="1"/>
          </p:cNvSpPr>
          <p:nvPr>
            <p:ph idx="1"/>
          </p:nvPr>
        </p:nvSpPr>
        <p:spPr>
          <a:xfrm>
            <a:off x="838199" y="1416818"/>
            <a:ext cx="10862733" cy="5161782"/>
          </a:xfrm>
        </p:spPr>
        <p:txBody>
          <a:bodyPr>
            <a:normAutofit fontScale="92500" lnSpcReduction="20000"/>
          </a:bodyPr>
          <a:lstStyle/>
          <a:p>
            <a:pPr algn="just"/>
            <a:r>
              <a:rPr lang="et-EE" sz="2600" dirty="0" smtClean="0">
                <a:cs typeface="Times New Roman" panose="02020603050405020304" pitchFamily="18" charset="0"/>
              </a:rPr>
              <a:t>2006–2014 </a:t>
            </a:r>
            <a:r>
              <a:rPr lang="et-EE" sz="2600" dirty="0">
                <a:cs typeface="Times New Roman" panose="02020603050405020304" pitchFamily="18" charset="0"/>
              </a:rPr>
              <a:t>suurenes pereõdede arv 85</a:t>
            </a:r>
            <a:r>
              <a:rPr lang="et-EE" sz="2600" dirty="0" smtClean="0">
                <a:cs typeface="Times New Roman" panose="02020603050405020304" pitchFamily="18" charset="0"/>
              </a:rPr>
              <a:t>%</a:t>
            </a:r>
          </a:p>
          <a:p>
            <a:pPr algn="just"/>
            <a:endParaRPr lang="et-EE" sz="2600" dirty="0" smtClean="0">
              <a:cs typeface="Times New Roman" panose="02020603050405020304" pitchFamily="18" charset="0"/>
            </a:endParaRPr>
          </a:p>
          <a:p>
            <a:pPr algn="just"/>
            <a:r>
              <a:rPr lang="et-EE" sz="2600" dirty="0" smtClean="0">
                <a:cs typeface="Times New Roman" panose="02020603050405020304" pitchFamily="18" charset="0"/>
              </a:rPr>
              <a:t>2014. aastal töötas 1081 pereõde, kelle mediaanvanus oli 47 aastat</a:t>
            </a:r>
          </a:p>
          <a:p>
            <a:pPr marL="0" indent="0" algn="just">
              <a:buNone/>
            </a:pPr>
            <a:endParaRPr lang="et-EE" sz="2600" dirty="0" smtClean="0">
              <a:cs typeface="Times New Roman" panose="02020603050405020304" pitchFamily="18" charset="0"/>
            </a:endParaRPr>
          </a:p>
          <a:p>
            <a:pPr algn="just"/>
            <a:r>
              <a:rPr lang="et-EE" sz="2600" dirty="0" smtClean="0">
                <a:cs typeface="Times New Roman" panose="02020603050405020304" pitchFamily="18" charset="0"/>
              </a:rPr>
              <a:t>Järgneva </a:t>
            </a:r>
            <a:r>
              <a:rPr lang="et-EE" sz="2600" dirty="0">
                <a:cs typeface="Times New Roman" panose="02020603050405020304" pitchFamily="18" charset="0"/>
              </a:rPr>
              <a:t>15 aasta jooksul saab 65-aastaseks 364 praegu töötavat </a:t>
            </a:r>
            <a:r>
              <a:rPr lang="et-EE" sz="2600" dirty="0" smtClean="0">
                <a:cs typeface="Times New Roman" panose="02020603050405020304" pitchFamily="18" charset="0"/>
              </a:rPr>
              <a:t>pereõde  </a:t>
            </a:r>
          </a:p>
          <a:p>
            <a:pPr algn="just"/>
            <a:endParaRPr lang="et-EE" sz="2600" dirty="0">
              <a:cs typeface="Times New Roman" panose="02020603050405020304" pitchFamily="18" charset="0"/>
            </a:endParaRPr>
          </a:p>
          <a:p>
            <a:pPr algn="just"/>
            <a:r>
              <a:rPr lang="et-EE" sz="2600" dirty="0" smtClean="0">
                <a:cs typeface="Times New Roman" panose="02020603050405020304" pitchFamily="18" charset="0"/>
              </a:rPr>
              <a:t>Alla </a:t>
            </a:r>
            <a:r>
              <a:rPr lang="et-EE" sz="2600" dirty="0">
                <a:cs typeface="Times New Roman" panose="02020603050405020304" pitchFamily="18" charset="0"/>
              </a:rPr>
              <a:t>65-aastastest pereõdedest lahkub </a:t>
            </a:r>
            <a:r>
              <a:rPr lang="et-EE" sz="2600" dirty="0" err="1">
                <a:cs typeface="Times New Roman" panose="02020603050405020304" pitchFamily="18" charset="0"/>
              </a:rPr>
              <a:t>üldarstiabisüsteemist</a:t>
            </a:r>
            <a:r>
              <a:rPr lang="et-EE" sz="2600" dirty="0">
                <a:cs typeface="Times New Roman" panose="02020603050405020304" pitchFamily="18" charset="0"/>
              </a:rPr>
              <a:t> aastas 2,9–6,4</a:t>
            </a:r>
            <a:r>
              <a:rPr lang="et-EE" sz="2600" dirty="0" smtClean="0">
                <a:cs typeface="Times New Roman" panose="02020603050405020304" pitchFamily="18" charset="0"/>
              </a:rPr>
              <a:t>%</a:t>
            </a:r>
          </a:p>
          <a:p>
            <a:pPr algn="just"/>
            <a:endParaRPr lang="et-EE" sz="2600" dirty="0">
              <a:cs typeface="Times New Roman" panose="02020603050405020304" pitchFamily="18" charset="0"/>
            </a:endParaRPr>
          </a:p>
          <a:p>
            <a:pPr algn="just"/>
            <a:r>
              <a:rPr lang="et-EE" sz="2600" dirty="0" smtClean="0">
                <a:cs typeface="Times New Roman" panose="02020603050405020304" pitchFamily="18" charset="0"/>
              </a:rPr>
              <a:t>Pereõdede </a:t>
            </a:r>
            <a:r>
              <a:rPr lang="et-EE" sz="2600" dirty="0">
                <a:cs typeface="Times New Roman" panose="02020603050405020304" pitchFamily="18" charset="0"/>
              </a:rPr>
              <a:t>arvu suurenemine on otseselt seotud poliitiliste või </a:t>
            </a:r>
            <a:r>
              <a:rPr lang="et-EE" sz="2600" dirty="0" smtClean="0">
                <a:cs typeface="Times New Roman" panose="02020603050405020304" pitchFamily="18" charset="0"/>
              </a:rPr>
              <a:t>rahastamisotsustega</a:t>
            </a:r>
          </a:p>
          <a:p>
            <a:pPr algn="just"/>
            <a:endParaRPr lang="et-EE" sz="2600" dirty="0" smtClean="0">
              <a:cs typeface="Times New Roman" panose="02020603050405020304" pitchFamily="18" charset="0"/>
            </a:endParaRPr>
          </a:p>
          <a:p>
            <a:pPr algn="just"/>
            <a:r>
              <a:rPr lang="et-EE" sz="2600" dirty="0" smtClean="0">
                <a:cs typeface="Times New Roman" panose="02020603050405020304" pitchFamily="18" charset="0"/>
              </a:rPr>
              <a:t>Õdede </a:t>
            </a:r>
            <a:r>
              <a:rPr lang="et-EE" sz="2600" dirty="0">
                <a:cs typeface="Times New Roman" panose="02020603050405020304" pitchFamily="18" charset="0"/>
              </a:rPr>
              <a:t>arv on põhiliselt suurenenud </a:t>
            </a:r>
            <a:r>
              <a:rPr lang="et-EE" sz="2600" dirty="0" err="1">
                <a:cs typeface="Times New Roman" panose="02020603050405020304" pitchFamily="18" charset="0"/>
              </a:rPr>
              <a:t>üldarstiabivälise</a:t>
            </a:r>
            <a:r>
              <a:rPr lang="et-EE" sz="2600" dirty="0">
                <a:cs typeface="Times New Roman" panose="02020603050405020304" pitchFamily="18" charset="0"/>
              </a:rPr>
              <a:t> tervishoiusektori </a:t>
            </a:r>
            <a:r>
              <a:rPr lang="et-EE" sz="2600" dirty="0" smtClean="0">
                <a:cs typeface="Times New Roman" panose="02020603050405020304" pitchFamily="18" charset="0"/>
              </a:rPr>
              <a:t>arvelt </a:t>
            </a:r>
          </a:p>
          <a:p>
            <a:pPr algn="just"/>
            <a:endParaRPr lang="et-EE" sz="2600" dirty="0" smtClean="0">
              <a:cs typeface="Times New Roman" panose="02020603050405020304" pitchFamily="18" charset="0"/>
            </a:endParaRPr>
          </a:p>
          <a:p>
            <a:pPr algn="just"/>
            <a:r>
              <a:rPr lang="et-EE" sz="2600" dirty="0" smtClean="0">
                <a:cs typeface="Times New Roman" panose="02020603050405020304" pitchFamily="18" charset="0"/>
              </a:rPr>
              <a:t>Õe </a:t>
            </a:r>
            <a:r>
              <a:rPr lang="et-EE" sz="2600" dirty="0">
                <a:cs typeface="Times New Roman" panose="02020603050405020304" pitchFamily="18" charset="0"/>
              </a:rPr>
              <a:t>põhiõppe lõpetamise järel asus pereõena tööle 5% </a:t>
            </a:r>
            <a:r>
              <a:rPr lang="et-EE" sz="2600" dirty="0" smtClean="0">
                <a:cs typeface="Times New Roman" panose="02020603050405020304" pitchFamily="18" charset="0"/>
              </a:rPr>
              <a:t>õdedest</a:t>
            </a:r>
            <a:endParaRPr lang="et-EE" sz="2600" dirty="0">
              <a:cs typeface="Times New Roman" panose="02020603050405020304" pitchFamily="18" charset="0"/>
            </a:endParaRPr>
          </a:p>
          <a:p>
            <a:pPr marL="0" indent="0" algn="just">
              <a:buNone/>
            </a:pPr>
            <a:endParaRPr lang="et-EE" dirty="0">
              <a:latin typeface="Times New Roman" panose="02020603050405020304" pitchFamily="18" charset="0"/>
              <a:cs typeface="Times New Roman" panose="02020603050405020304" pitchFamily="18" charset="0"/>
            </a:endParaRPr>
          </a:p>
        </p:txBody>
      </p:sp>
      <p:sp>
        <p:nvSpPr>
          <p:cNvPr id="4" name="Slaidinumbri kohatäide 3"/>
          <p:cNvSpPr>
            <a:spLocks noGrp="1"/>
          </p:cNvSpPr>
          <p:nvPr>
            <p:ph type="sldNum" sz="quarter" idx="12"/>
          </p:nvPr>
        </p:nvSpPr>
        <p:spPr/>
        <p:txBody>
          <a:bodyPr/>
          <a:lstStyle/>
          <a:p>
            <a:fld id="{CCB1B43D-B952-4750-8E55-99A859B638A3}" type="slidenum">
              <a:rPr lang="et-EE" smtClean="0"/>
              <a:t>20</a:t>
            </a:fld>
            <a:endParaRPr lang="et-EE"/>
          </a:p>
        </p:txBody>
      </p:sp>
    </p:spTree>
    <p:extLst>
      <p:ext uri="{BB962C8B-B14F-4D97-AF65-F5344CB8AC3E}">
        <p14:creationId xmlns:p14="http://schemas.microsoft.com/office/powerpoint/2010/main" val="7981256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838200" y="365125"/>
            <a:ext cx="10515600" cy="867193"/>
          </a:xfrm>
        </p:spPr>
        <p:txBody>
          <a:bodyPr>
            <a:normAutofit/>
          </a:bodyPr>
          <a:lstStyle/>
          <a:p>
            <a:pPr algn="ctr"/>
            <a:r>
              <a:rPr lang="et-EE" sz="2800" b="1" dirty="0">
                <a:latin typeface="+mn-lt"/>
                <a:cs typeface="Times New Roman" panose="02020603050405020304" pitchFamily="18" charset="0"/>
              </a:rPr>
              <a:t>Järeldused</a:t>
            </a:r>
          </a:p>
        </p:txBody>
      </p:sp>
      <p:sp>
        <p:nvSpPr>
          <p:cNvPr id="3" name="Sisu kohatäide 2"/>
          <p:cNvSpPr>
            <a:spLocks noGrp="1"/>
          </p:cNvSpPr>
          <p:nvPr>
            <p:ph idx="1"/>
          </p:nvPr>
        </p:nvSpPr>
        <p:spPr>
          <a:xfrm>
            <a:off x="838200" y="1411705"/>
            <a:ext cx="10515600" cy="4765258"/>
          </a:xfrm>
        </p:spPr>
        <p:txBody>
          <a:bodyPr>
            <a:normAutofit/>
          </a:bodyPr>
          <a:lstStyle/>
          <a:p>
            <a:pPr algn="just"/>
            <a:r>
              <a:rPr lang="et-EE" sz="2400" dirty="0" smtClean="0">
                <a:cs typeface="Times New Roman" panose="02020603050405020304" pitchFamily="18" charset="0"/>
              </a:rPr>
              <a:t>2014. aasta tasemel pereõdede arvu tagamiseks 2030 aastaks peab </a:t>
            </a:r>
            <a:r>
              <a:rPr lang="et-EE" sz="2400" dirty="0">
                <a:cs typeface="Times New Roman" panose="02020603050405020304" pitchFamily="18" charset="0"/>
              </a:rPr>
              <a:t>i</a:t>
            </a:r>
            <a:r>
              <a:rPr lang="et-EE" sz="2400" dirty="0" smtClean="0">
                <a:cs typeface="Times New Roman" panose="02020603050405020304" pitchFamily="18" charset="0"/>
              </a:rPr>
              <a:t>gal-aastal lisanduma </a:t>
            </a:r>
            <a:r>
              <a:rPr lang="et-EE" sz="2400" dirty="0">
                <a:cs typeface="Times New Roman" panose="02020603050405020304" pitchFamily="18" charset="0"/>
              </a:rPr>
              <a:t>55 </a:t>
            </a:r>
            <a:r>
              <a:rPr lang="et-EE" sz="2400" dirty="0" smtClean="0">
                <a:cs typeface="Times New Roman" panose="02020603050405020304" pitchFamily="18" charset="0"/>
              </a:rPr>
              <a:t>pereõde</a:t>
            </a:r>
          </a:p>
          <a:p>
            <a:pPr marL="0" indent="0" algn="just">
              <a:buNone/>
            </a:pPr>
            <a:endParaRPr lang="et-EE" sz="2400" dirty="0">
              <a:cs typeface="Times New Roman" panose="02020603050405020304" pitchFamily="18" charset="0"/>
            </a:endParaRPr>
          </a:p>
          <a:p>
            <a:pPr algn="just"/>
            <a:r>
              <a:rPr lang="et-EE" sz="2400" dirty="0" smtClean="0">
                <a:cs typeface="Times New Roman" panose="02020603050405020304" pitchFamily="18" charset="0"/>
              </a:rPr>
              <a:t>Igal-aastal </a:t>
            </a:r>
            <a:r>
              <a:rPr lang="et-EE" sz="2400" dirty="0">
                <a:cs typeface="Times New Roman" panose="02020603050405020304" pitchFamily="18" charset="0"/>
              </a:rPr>
              <a:t>peab lisanduma </a:t>
            </a:r>
            <a:r>
              <a:rPr lang="et-EE" sz="2400" dirty="0" smtClean="0">
                <a:cs typeface="Times New Roman" panose="02020603050405020304" pitchFamily="18" charset="0"/>
              </a:rPr>
              <a:t>96 pereõde, kui 2030 aastal töötab iga nimistuga kaks pereõde</a:t>
            </a:r>
          </a:p>
          <a:p>
            <a:pPr marL="0" indent="0" algn="just">
              <a:buNone/>
            </a:pPr>
            <a:endParaRPr lang="et-EE" sz="2400" dirty="0">
              <a:cs typeface="Times New Roman" panose="02020603050405020304" pitchFamily="18" charset="0"/>
            </a:endParaRPr>
          </a:p>
          <a:p>
            <a:pPr algn="just"/>
            <a:r>
              <a:rPr lang="et-EE" sz="2400" dirty="0" smtClean="0">
                <a:cs typeface="Times New Roman" panose="02020603050405020304" pitchFamily="18" charset="0"/>
              </a:rPr>
              <a:t>Pereõdede </a:t>
            </a:r>
            <a:r>
              <a:rPr lang="et-EE" sz="2400" dirty="0">
                <a:cs typeface="Times New Roman" panose="02020603050405020304" pitchFamily="18" charset="0"/>
              </a:rPr>
              <a:t>nõudluse kasvades on vajalik suurendada vastuvõttu õe </a:t>
            </a:r>
            <a:r>
              <a:rPr lang="et-EE" sz="2400" dirty="0" smtClean="0">
                <a:cs typeface="Times New Roman" panose="02020603050405020304" pitchFamily="18" charset="0"/>
              </a:rPr>
              <a:t>põhiõppesse</a:t>
            </a:r>
          </a:p>
          <a:p>
            <a:pPr marL="0" indent="0" algn="just">
              <a:buNone/>
            </a:pPr>
            <a:endParaRPr lang="et-EE" sz="2400" dirty="0" smtClean="0">
              <a:cs typeface="Times New Roman" panose="02020603050405020304" pitchFamily="18" charset="0"/>
            </a:endParaRPr>
          </a:p>
          <a:p>
            <a:pPr algn="just"/>
            <a:r>
              <a:rPr lang="et-EE" sz="2400" dirty="0" smtClean="0">
                <a:cs typeface="Times New Roman" panose="02020603050405020304" pitchFamily="18" charset="0"/>
              </a:rPr>
              <a:t>Tuleb vältida teistes </a:t>
            </a:r>
            <a:r>
              <a:rPr lang="et-EE" sz="2400" dirty="0">
                <a:cs typeface="Times New Roman" panose="02020603050405020304" pitchFamily="18" charset="0"/>
              </a:rPr>
              <a:t>tervishoiusektorites töötavate õdede arvu vähenemist </a:t>
            </a:r>
            <a:r>
              <a:rPr lang="et-EE" sz="2400" dirty="0" err="1">
                <a:cs typeface="Times New Roman" panose="02020603050405020304" pitchFamily="18" charset="0"/>
              </a:rPr>
              <a:t>üldarstiabisektori</a:t>
            </a:r>
            <a:r>
              <a:rPr lang="et-EE" sz="2400" dirty="0">
                <a:cs typeface="Times New Roman" panose="02020603050405020304" pitchFamily="18" charset="0"/>
              </a:rPr>
              <a:t> nõudluse </a:t>
            </a:r>
            <a:r>
              <a:rPr lang="et-EE" sz="2400" dirty="0" smtClean="0">
                <a:cs typeface="Times New Roman" panose="02020603050405020304" pitchFamily="18" charset="0"/>
              </a:rPr>
              <a:t>tõttu</a:t>
            </a:r>
            <a:endParaRPr lang="et-EE" sz="2400" dirty="0">
              <a:cs typeface="Times New Roman" panose="02020603050405020304" pitchFamily="18" charset="0"/>
            </a:endParaRPr>
          </a:p>
          <a:p>
            <a:pPr marL="0" indent="0" algn="just">
              <a:buNone/>
            </a:pPr>
            <a:endParaRPr lang="et-EE" dirty="0">
              <a:cs typeface="Times New Roman" panose="02020603050405020304" pitchFamily="18" charset="0"/>
            </a:endParaRPr>
          </a:p>
          <a:p>
            <a:pPr marL="0" indent="0" algn="just">
              <a:buNone/>
            </a:pPr>
            <a:endParaRPr lang="et-EE" dirty="0">
              <a:latin typeface="Times New Roman" panose="02020603050405020304" pitchFamily="18" charset="0"/>
              <a:cs typeface="Times New Roman" panose="02020603050405020304" pitchFamily="18" charset="0"/>
            </a:endParaRPr>
          </a:p>
        </p:txBody>
      </p:sp>
      <p:sp>
        <p:nvSpPr>
          <p:cNvPr id="4" name="Slaidinumbri kohatäide 3"/>
          <p:cNvSpPr>
            <a:spLocks noGrp="1"/>
          </p:cNvSpPr>
          <p:nvPr>
            <p:ph type="sldNum" sz="quarter" idx="12"/>
          </p:nvPr>
        </p:nvSpPr>
        <p:spPr/>
        <p:txBody>
          <a:bodyPr/>
          <a:lstStyle/>
          <a:p>
            <a:fld id="{CCB1B43D-B952-4750-8E55-99A859B638A3}" type="slidenum">
              <a:rPr lang="et-EE" smtClean="0"/>
              <a:t>21</a:t>
            </a:fld>
            <a:endParaRPr lang="et-EE" dirty="0"/>
          </a:p>
        </p:txBody>
      </p:sp>
    </p:spTree>
    <p:extLst>
      <p:ext uri="{BB962C8B-B14F-4D97-AF65-F5344CB8AC3E}">
        <p14:creationId xmlns:p14="http://schemas.microsoft.com/office/powerpoint/2010/main" val="11360860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normAutofit/>
          </a:bodyPr>
          <a:lstStyle/>
          <a:p>
            <a:pPr algn="ctr"/>
            <a:r>
              <a:rPr lang="et-EE" sz="2800" b="1" dirty="0">
                <a:latin typeface="+mn-lt"/>
                <a:cs typeface="Times New Roman" panose="02020603050405020304" pitchFamily="18" charset="0"/>
              </a:rPr>
              <a:t>Järeldused</a:t>
            </a:r>
          </a:p>
        </p:txBody>
      </p:sp>
      <p:sp>
        <p:nvSpPr>
          <p:cNvPr id="3" name="Sisu kohatäide 2"/>
          <p:cNvSpPr>
            <a:spLocks noGrp="1"/>
          </p:cNvSpPr>
          <p:nvPr>
            <p:ph idx="1"/>
          </p:nvPr>
        </p:nvSpPr>
        <p:spPr>
          <a:xfrm>
            <a:off x="838200" y="1411705"/>
            <a:ext cx="10515600" cy="4765258"/>
          </a:xfrm>
        </p:spPr>
        <p:txBody>
          <a:bodyPr>
            <a:normAutofit/>
          </a:bodyPr>
          <a:lstStyle/>
          <a:p>
            <a:pPr marL="0" indent="0" algn="just">
              <a:buNone/>
            </a:pPr>
            <a:r>
              <a:rPr lang="et-EE" b="1" dirty="0" smtClean="0"/>
              <a:t>Kokkuvõte</a:t>
            </a:r>
            <a:endParaRPr lang="et-EE" b="1" dirty="0" smtClean="0"/>
          </a:p>
          <a:p>
            <a:pPr algn="just"/>
            <a:r>
              <a:rPr lang="et-EE" dirty="0"/>
              <a:t>T</a:t>
            </a:r>
            <a:r>
              <a:rPr lang="et-EE" dirty="0" smtClean="0"/>
              <a:t>uleb suurendada vastuvõttu nii peremeditsiini residentuuri kui õdede põhiõppesse, sest lähimal aastakümnel suureneb oluliselt vanuse tõttu töölt lahkuvate perearstide ja -õdede arv</a:t>
            </a:r>
          </a:p>
          <a:p>
            <a:pPr algn="just"/>
            <a:endParaRPr lang="et-EE" dirty="0" smtClean="0">
              <a:cs typeface="Times New Roman" panose="02020603050405020304" pitchFamily="18" charset="0"/>
            </a:endParaRPr>
          </a:p>
          <a:p>
            <a:pPr algn="just"/>
            <a:r>
              <a:rPr lang="et-EE" dirty="0">
                <a:cs typeface="Times New Roman" panose="02020603050405020304" pitchFamily="18" charset="0"/>
              </a:rPr>
              <a:t>V</a:t>
            </a:r>
            <a:r>
              <a:rPr lang="et-EE" dirty="0" smtClean="0">
                <a:cs typeface="Times New Roman" panose="02020603050405020304" pitchFamily="18" charset="0"/>
              </a:rPr>
              <a:t>ajalik on pidevalt jälgida perearstiabis toimuvaid muutusi ning pidada silmas personali- ja tervishoiukorralduse aspekte, et vastavalt vajadusele iga-aastast koolitustellimust korrigeerida</a:t>
            </a:r>
          </a:p>
          <a:p>
            <a:pPr marL="0" indent="0" algn="just">
              <a:buNone/>
            </a:pPr>
            <a:endParaRPr lang="et-EE" dirty="0">
              <a:cs typeface="Times New Roman" panose="02020603050405020304" pitchFamily="18" charset="0"/>
            </a:endParaRPr>
          </a:p>
          <a:p>
            <a:pPr marL="0" indent="0" algn="just">
              <a:buNone/>
            </a:pPr>
            <a:endParaRPr lang="et-EE" dirty="0">
              <a:latin typeface="Times New Roman" panose="02020603050405020304" pitchFamily="18" charset="0"/>
              <a:cs typeface="Times New Roman" panose="02020603050405020304" pitchFamily="18" charset="0"/>
            </a:endParaRPr>
          </a:p>
        </p:txBody>
      </p:sp>
      <p:sp>
        <p:nvSpPr>
          <p:cNvPr id="4" name="Slaidinumbri kohatäide 3"/>
          <p:cNvSpPr>
            <a:spLocks noGrp="1"/>
          </p:cNvSpPr>
          <p:nvPr>
            <p:ph type="sldNum" sz="quarter" idx="12"/>
          </p:nvPr>
        </p:nvSpPr>
        <p:spPr/>
        <p:txBody>
          <a:bodyPr/>
          <a:lstStyle/>
          <a:p>
            <a:fld id="{CCB1B43D-B952-4750-8E55-99A859B638A3}" type="slidenum">
              <a:rPr lang="et-EE" smtClean="0"/>
              <a:t>22</a:t>
            </a:fld>
            <a:endParaRPr lang="et-EE"/>
          </a:p>
        </p:txBody>
      </p:sp>
    </p:spTree>
    <p:extLst>
      <p:ext uri="{BB962C8B-B14F-4D97-AF65-F5344CB8AC3E}">
        <p14:creationId xmlns:p14="http://schemas.microsoft.com/office/powerpoint/2010/main" val="22398098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pPr algn="ctr"/>
            <a:r>
              <a:rPr lang="et-EE" sz="2800" b="1" dirty="0">
                <a:latin typeface="+mn-lt"/>
                <a:cs typeface="Arial" panose="020B0604020202020204" pitchFamily="34" charset="0"/>
              </a:rPr>
              <a:t>Võimalikud</a:t>
            </a:r>
            <a:r>
              <a:rPr lang="et-EE" sz="2800" b="1" dirty="0">
                <a:cs typeface="Arial" panose="020B0604020202020204" pitchFamily="34" charset="0"/>
              </a:rPr>
              <a:t> </a:t>
            </a:r>
            <a:r>
              <a:rPr lang="et-EE" sz="2800" b="1" dirty="0" smtClean="0">
                <a:latin typeface="+mn-lt"/>
                <a:cs typeface="Arial" panose="020B0604020202020204" pitchFamily="34" charset="0"/>
              </a:rPr>
              <a:t>lahendused</a:t>
            </a:r>
            <a:r>
              <a:rPr lang="et-EE" dirty="0">
                <a:latin typeface="Arial" panose="020B0604020202020204" pitchFamily="34" charset="0"/>
                <a:cs typeface="Arial" panose="020B0604020202020204" pitchFamily="34" charset="0"/>
              </a:rPr>
              <a:t/>
            </a:r>
            <a:br>
              <a:rPr lang="et-EE" dirty="0">
                <a:latin typeface="Arial" panose="020B0604020202020204" pitchFamily="34" charset="0"/>
                <a:cs typeface="Arial" panose="020B0604020202020204" pitchFamily="34" charset="0"/>
              </a:rPr>
            </a:br>
            <a:endParaRPr lang="et-EE" dirty="0"/>
          </a:p>
        </p:txBody>
      </p:sp>
      <p:sp>
        <p:nvSpPr>
          <p:cNvPr id="3" name="Sisu kohatäide 2"/>
          <p:cNvSpPr>
            <a:spLocks noGrp="1"/>
          </p:cNvSpPr>
          <p:nvPr>
            <p:ph idx="1"/>
          </p:nvPr>
        </p:nvSpPr>
        <p:spPr/>
        <p:txBody>
          <a:bodyPr>
            <a:normAutofit/>
          </a:bodyPr>
          <a:lstStyle/>
          <a:p>
            <a:pPr marL="111125" indent="0">
              <a:buFont typeface="Wingdings 3" panose="05040102010807070707" pitchFamily="18" charset="2"/>
              <a:buNone/>
              <a:defRPr/>
            </a:pPr>
            <a:endParaRPr lang="et-EE" dirty="0"/>
          </a:p>
          <a:p>
            <a:pPr marL="568325" indent="-457200">
              <a:defRPr/>
            </a:pPr>
            <a:r>
              <a:rPr lang="et-EE" sz="2400" i="1" dirty="0"/>
              <a:t>„residentuurierialad, kuhu vastuvõtmine peaks olema prioriteediks“ * - peremeditsiin.</a:t>
            </a:r>
          </a:p>
          <a:p>
            <a:pPr marL="568325" indent="-457200">
              <a:defRPr/>
            </a:pPr>
            <a:r>
              <a:rPr lang="et-EE" sz="2400" dirty="0">
                <a:cs typeface="Arial" panose="020B0604020202020204" pitchFamily="34" charset="0"/>
              </a:rPr>
              <a:t>värbamine teistest LR või riikidest – kooskõlas kehtiva õigusruumi nõuetega + värbamise põhimõtete ja kvaliteedi indikaatorite väljatöötamine</a:t>
            </a:r>
          </a:p>
          <a:p>
            <a:pPr marL="568325" indent="-457200">
              <a:defRPr/>
            </a:pPr>
            <a:r>
              <a:rPr lang="et-EE" sz="2400" dirty="0" smtClean="0">
                <a:cs typeface="Arial" panose="020B0604020202020204" pitchFamily="34" charset="0"/>
              </a:rPr>
              <a:t>piirkondlikud </a:t>
            </a:r>
            <a:r>
              <a:rPr lang="et-EE" sz="2400" dirty="0">
                <a:cs typeface="Arial" panose="020B0604020202020204" pitchFamily="34" charset="0"/>
              </a:rPr>
              <a:t>– lähtetoetuse suurendamine ja muud piirkondlikud boonused</a:t>
            </a:r>
            <a:r>
              <a:rPr lang="et-EE" sz="2400" dirty="0" smtClean="0">
                <a:cs typeface="Arial" panose="020B0604020202020204" pitchFamily="34" charset="0"/>
              </a:rPr>
              <a:t>.</a:t>
            </a:r>
          </a:p>
          <a:p>
            <a:pPr marL="568325" indent="-457200">
              <a:defRPr/>
            </a:pPr>
            <a:r>
              <a:rPr lang="et-EE" sz="2400" dirty="0" smtClean="0">
                <a:cs typeface="Arial" panose="020B0604020202020204" pitchFamily="34" charset="0"/>
              </a:rPr>
              <a:t>......</a:t>
            </a:r>
            <a:endParaRPr lang="et-EE" sz="2400" dirty="0">
              <a:cs typeface="Arial" panose="020B0604020202020204" pitchFamily="34" charset="0"/>
            </a:endParaRPr>
          </a:p>
          <a:p>
            <a:pPr marL="0" indent="0">
              <a:buNone/>
            </a:pPr>
            <a:endParaRPr lang="et-EE" dirty="0"/>
          </a:p>
        </p:txBody>
      </p:sp>
      <p:sp>
        <p:nvSpPr>
          <p:cNvPr id="4" name="Slaidinumbri kohatäide 3"/>
          <p:cNvSpPr>
            <a:spLocks noGrp="1"/>
          </p:cNvSpPr>
          <p:nvPr>
            <p:ph type="sldNum" sz="quarter" idx="12"/>
          </p:nvPr>
        </p:nvSpPr>
        <p:spPr/>
        <p:txBody>
          <a:bodyPr/>
          <a:lstStyle/>
          <a:p>
            <a:fld id="{CCB1B43D-B952-4750-8E55-99A859B638A3}" type="slidenum">
              <a:rPr lang="et-EE" smtClean="0"/>
              <a:t>23</a:t>
            </a:fld>
            <a:endParaRPr lang="et-EE"/>
          </a:p>
        </p:txBody>
      </p:sp>
    </p:spTree>
    <p:extLst>
      <p:ext uri="{BB962C8B-B14F-4D97-AF65-F5344CB8AC3E}">
        <p14:creationId xmlns:p14="http://schemas.microsoft.com/office/powerpoint/2010/main" val="12707519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stkülik 1"/>
          <p:cNvSpPr/>
          <p:nvPr/>
        </p:nvSpPr>
        <p:spPr>
          <a:xfrm>
            <a:off x="4161015" y="3188935"/>
            <a:ext cx="3869970" cy="480131"/>
          </a:xfrm>
          <a:prstGeom prst="rect">
            <a:avLst/>
          </a:prstGeom>
        </p:spPr>
        <p:txBody>
          <a:bodyPr wrap="none">
            <a:spAutoFit/>
          </a:bodyPr>
          <a:lstStyle/>
          <a:p>
            <a:pPr marL="111125" lvl="0" algn="ctr">
              <a:lnSpc>
                <a:spcPct val="90000"/>
              </a:lnSpc>
              <a:spcBef>
                <a:spcPts val="1000"/>
              </a:spcBef>
              <a:defRPr/>
            </a:pPr>
            <a:r>
              <a:rPr lang="et-EE" sz="2800" b="1" dirty="0">
                <a:solidFill>
                  <a:prstClr val="black"/>
                </a:solidFill>
                <a:cs typeface="Times New Roman" panose="02020603050405020304" pitchFamily="18" charset="0"/>
              </a:rPr>
              <a:t>Tänan tähelepanu eest!</a:t>
            </a:r>
            <a:endParaRPr lang="et-EE" altLang="et-EE" sz="2800" dirty="0">
              <a:solidFill>
                <a:prstClr val="black"/>
              </a:solidFill>
            </a:endParaRPr>
          </a:p>
        </p:txBody>
      </p:sp>
      <p:sp>
        <p:nvSpPr>
          <p:cNvPr id="3" name="Slaidinumbri kohatäide 2"/>
          <p:cNvSpPr>
            <a:spLocks noGrp="1"/>
          </p:cNvSpPr>
          <p:nvPr>
            <p:ph type="sldNum" sz="quarter" idx="12"/>
          </p:nvPr>
        </p:nvSpPr>
        <p:spPr/>
        <p:txBody>
          <a:bodyPr/>
          <a:lstStyle/>
          <a:p>
            <a:fld id="{CCB1B43D-B952-4750-8E55-99A859B638A3}" type="slidenum">
              <a:rPr lang="et-EE" smtClean="0"/>
              <a:t>24</a:t>
            </a:fld>
            <a:endParaRPr lang="et-EE"/>
          </a:p>
        </p:txBody>
      </p:sp>
    </p:spTree>
    <p:extLst>
      <p:ext uri="{BB962C8B-B14F-4D97-AF65-F5344CB8AC3E}">
        <p14:creationId xmlns:p14="http://schemas.microsoft.com/office/powerpoint/2010/main" val="17073198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noGrp="1" noChangeArrowheads="1"/>
          </p:cNvSpPr>
          <p:nvPr>
            <p:ph type="title"/>
          </p:nvPr>
        </p:nvSpPr>
        <p:spPr/>
        <p:txBody>
          <a:bodyPr>
            <a:normAutofit/>
          </a:bodyPr>
          <a:lstStyle/>
          <a:p>
            <a:pPr algn="ctr"/>
            <a:r>
              <a:rPr lang="et-EE" sz="2800" b="1" dirty="0" smtClean="0">
                <a:latin typeface="+mn-lt"/>
                <a:ea typeface="Times New Roman" panose="02020603050405020304" pitchFamily="18" charset="0"/>
              </a:rPr>
              <a:t>Taust</a:t>
            </a:r>
            <a:endParaRPr lang="et-EE" altLang="et-EE" sz="2800" b="1" dirty="0">
              <a:latin typeface="+mn-lt"/>
              <a:cs typeface="Times New Roman" panose="02020603050405020304" pitchFamily="18" charset="0"/>
            </a:endParaRPr>
          </a:p>
        </p:txBody>
      </p:sp>
      <p:sp>
        <p:nvSpPr>
          <p:cNvPr id="45059" name="Rectangle 3"/>
          <p:cNvSpPr>
            <a:spLocks noGrp="1" noChangeArrowheads="1"/>
          </p:cNvSpPr>
          <p:nvPr>
            <p:ph sz="half" idx="1"/>
          </p:nvPr>
        </p:nvSpPr>
        <p:spPr>
          <a:xfrm>
            <a:off x="296091" y="1358536"/>
            <a:ext cx="5723709" cy="5259977"/>
          </a:xfrm>
          <a:ln>
            <a:noFill/>
            <a:miter lim="800000"/>
            <a:headEnd/>
            <a:tailEnd/>
          </a:ln>
        </p:spPr>
        <p:txBody>
          <a:bodyPr>
            <a:noAutofit/>
          </a:bodyPr>
          <a:lstStyle/>
          <a:p>
            <a:pPr marL="0" indent="0" eaLnBrk="1" hangingPunct="1">
              <a:lnSpc>
                <a:spcPct val="100000"/>
              </a:lnSpc>
              <a:spcBef>
                <a:spcPts val="0"/>
              </a:spcBef>
              <a:buClr>
                <a:srgbClr val="FF6600"/>
              </a:buClr>
              <a:buNone/>
              <a:defRPr/>
            </a:pPr>
            <a:endParaRPr lang="et-EE" sz="2400" b="1" dirty="0" smtClean="0"/>
          </a:p>
          <a:p>
            <a:pPr marL="0" indent="0">
              <a:lnSpc>
                <a:spcPct val="100000"/>
              </a:lnSpc>
              <a:spcBef>
                <a:spcPts val="0"/>
              </a:spcBef>
              <a:spcAft>
                <a:spcPts val="800"/>
              </a:spcAft>
              <a:buNone/>
            </a:pPr>
            <a:r>
              <a:rPr lang="et-EE" sz="2400" b="1" dirty="0" smtClean="0">
                <a:ea typeface="Calibri" panose="020F0502020204030204" pitchFamily="34" charset="0"/>
                <a:cs typeface="Times New Roman" panose="02020603050405020304" pitchFamily="18" charset="0"/>
              </a:rPr>
              <a:t>Luhtunud konkursid </a:t>
            </a:r>
          </a:p>
          <a:p>
            <a:pPr marL="0" indent="0">
              <a:lnSpc>
                <a:spcPct val="100000"/>
              </a:lnSpc>
              <a:spcBef>
                <a:spcPts val="0"/>
              </a:spcBef>
              <a:spcAft>
                <a:spcPts val="800"/>
              </a:spcAft>
              <a:buNone/>
            </a:pPr>
            <a:r>
              <a:rPr lang="et-EE" sz="2400" dirty="0" smtClean="0">
                <a:ea typeface="Calibri" panose="020F0502020204030204" pitchFamily="34" charset="0"/>
                <a:cs typeface="Times New Roman" panose="02020603050405020304" pitchFamily="18" charset="0"/>
              </a:rPr>
              <a:t>2013 </a:t>
            </a:r>
            <a:r>
              <a:rPr lang="et-EE" sz="2400" dirty="0" smtClean="0"/>
              <a:t>– </a:t>
            </a:r>
            <a:r>
              <a:rPr lang="et-EE" sz="2400" b="1" dirty="0" smtClean="0"/>
              <a:t>3</a:t>
            </a:r>
            <a:endParaRPr lang="et-EE" sz="2400" b="1" dirty="0" smtClean="0">
              <a:ea typeface="Calibri" panose="020F0502020204030204" pitchFamily="34" charset="0"/>
              <a:cs typeface="Times New Roman" panose="02020603050405020304" pitchFamily="18" charset="0"/>
            </a:endParaRPr>
          </a:p>
          <a:p>
            <a:pPr marL="0" indent="0">
              <a:lnSpc>
                <a:spcPct val="100000"/>
              </a:lnSpc>
              <a:spcBef>
                <a:spcPts val="0"/>
              </a:spcBef>
              <a:spcAft>
                <a:spcPts val="800"/>
              </a:spcAft>
              <a:buNone/>
            </a:pPr>
            <a:r>
              <a:rPr lang="et-EE" sz="2400" dirty="0" smtClean="0">
                <a:ea typeface="Calibri" panose="020F0502020204030204" pitchFamily="34" charset="0"/>
                <a:cs typeface="Times New Roman" panose="02020603050405020304" pitchFamily="18" charset="0"/>
              </a:rPr>
              <a:t>2014 </a:t>
            </a:r>
            <a:r>
              <a:rPr lang="et-EE" sz="2400" dirty="0" smtClean="0"/>
              <a:t>– </a:t>
            </a:r>
            <a:r>
              <a:rPr lang="et-EE" sz="2400" b="1" dirty="0" smtClean="0"/>
              <a:t>12</a:t>
            </a:r>
            <a:endParaRPr lang="et-EE" sz="2400" b="1" dirty="0" smtClean="0">
              <a:ea typeface="Calibri" panose="020F0502020204030204" pitchFamily="34" charset="0"/>
              <a:cs typeface="Times New Roman" panose="02020603050405020304" pitchFamily="18" charset="0"/>
            </a:endParaRPr>
          </a:p>
          <a:p>
            <a:pPr marL="0" indent="0">
              <a:lnSpc>
                <a:spcPct val="100000"/>
              </a:lnSpc>
              <a:spcBef>
                <a:spcPts val="0"/>
              </a:spcBef>
              <a:spcAft>
                <a:spcPts val="800"/>
              </a:spcAft>
              <a:buNone/>
            </a:pPr>
            <a:r>
              <a:rPr lang="et-EE" sz="2400" dirty="0" smtClean="0">
                <a:ea typeface="Calibri" panose="020F0502020204030204" pitchFamily="34" charset="0"/>
                <a:cs typeface="Times New Roman" panose="02020603050405020304" pitchFamily="18" charset="0"/>
              </a:rPr>
              <a:t>2015 </a:t>
            </a:r>
            <a:r>
              <a:rPr lang="et-EE" sz="2400" dirty="0" smtClean="0"/>
              <a:t>– </a:t>
            </a:r>
            <a:r>
              <a:rPr lang="et-EE" sz="2400" b="1" dirty="0" smtClean="0"/>
              <a:t>6 </a:t>
            </a:r>
            <a:r>
              <a:rPr lang="et-EE" sz="2400" dirty="0" smtClean="0"/>
              <a:t>(I poolaasta)</a:t>
            </a:r>
          </a:p>
          <a:p>
            <a:pPr marL="0" indent="0">
              <a:lnSpc>
                <a:spcPct val="100000"/>
              </a:lnSpc>
              <a:spcBef>
                <a:spcPts val="0"/>
              </a:spcBef>
              <a:spcAft>
                <a:spcPts val="800"/>
              </a:spcAft>
              <a:buNone/>
            </a:pPr>
            <a:endParaRPr lang="et-EE" sz="2400" dirty="0" smtClean="0"/>
          </a:p>
          <a:p>
            <a:pPr marL="0" indent="0">
              <a:lnSpc>
                <a:spcPct val="100000"/>
              </a:lnSpc>
              <a:spcBef>
                <a:spcPts val="0"/>
              </a:spcBef>
              <a:spcAft>
                <a:spcPts val="800"/>
              </a:spcAft>
              <a:buNone/>
            </a:pPr>
            <a:r>
              <a:rPr lang="et-EE" sz="2400" b="1" dirty="0" smtClean="0">
                <a:ea typeface="Calibri" panose="020F0502020204030204" pitchFamily="34" charset="0"/>
                <a:cs typeface="Times New Roman" panose="02020603050405020304" pitchFamily="18" charset="0"/>
              </a:rPr>
              <a:t>Ajutised asendused</a:t>
            </a:r>
          </a:p>
          <a:p>
            <a:pPr marL="0" indent="0">
              <a:lnSpc>
                <a:spcPct val="100000"/>
              </a:lnSpc>
              <a:spcBef>
                <a:spcPts val="0"/>
              </a:spcBef>
              <a:spcAft>
                <a:spcPts val="800"/>
              </a:spcAft>
              <a:buNone/>
            </a:pPr>
            <a:r>
              <a:rPr lang="et-EE" sz="2400" dirty="0">
                <a:ea typeface="Calibri" panose="020F0502020204030204" pitchFamily="34" charset="0"/>
                <a:cs typeface="Times New Roman" panose="02020603050405020304" pitchFamily="18" charset="0"/>
              </a:rPr>
              <a:t>2013 </a:t>
            </a:r>
            <a:r>
              <a:rPr lang="et-EE" sz="2400" dirty="0"/>
              <a:t>– </a:t>
            </a:r>
            <a:r>
              <a:rPr lang="et-EE" sz="2400" b="1" dirty="0" smtClean="0"/>
              <a:t>9</a:t>
            </a:r>
            <a:endParaRPr lang="et-EE" sz="2400" b="1" dirty="0">
              <a:ea typeface="Calibri" panose="020F0502020204030204" pitchFamily="34" charset="0"/>
              <a:cs typeface="Times New Roman" panose="02020603050405020304" pitchFamily="18" charset="0"/>
            </a:endParaRPr>
          </a:p>
          <a:p>
            <a:pPr marL="0" indent="0">
              <a:lnSpc>
                <a:spcPct val="100000"/>
              </a:lnSpc>
              <a:spcBef>
                <a:spcPts val="0"/>
              </a:spcBef>
              <a:spcAft>
                <a:spcPts val="800"/>
              </a:spcAft>
              <a:buNone/>
            </a:pPr>
            <a:r>
              <a:rPr lang="et-EE" sz="2400" dirty="0">
                <a:ea typeface="Calibri" panose="020F0502020204030204" pitchFamily="34" charset="0"/>
                <a:cs typeface="Times New Roman" panose="02020603050405020304" pitchFamily="18" charset="0"/>
              </a:rPr>
              <a:t>2014 </a:t>
            </a:r>
            <a:r>
              <a:rPr lang="et-EE" sz="2400" dirty="0"/>
              <a:t>– </a:t>
            </a:r>
            <a:r>
              <a:rPr lang="et-EE" sz="2400" b="1" dirty="0" smtClean="0"/>
              <a:t>12 </a:t>
            </a:r>
            <a:r>
              <a:rPr lang="et-EE" sz="2400" dirty="0" smtClean="0"/>
              <a:t>nendest 5 nimistuga perearsti</a:t>
            </a:r>
            <a:endParaRPr lang="et-EE" sz="2400" dirty="0">
              <a:ea typeface="Calibri" panose="020F0502020204030204" pitchFamily="34" charset="0"/>
              <a:cs typeface="Times New Roman" panose="02020603050405020304" pitchFamily="18" charset="0"/>
            </a:endParaRPr>
          </a:p>
          <a:p>
            <a:pPr marL="0" indent="0">
              <a:lnSpc>
                <a:spcPct val="100000"/>
              </a:lnSpc>
              <a:spcBef>
                <a:spcPts val="0"/>
              </a:spcBef>
              <a:spcAft>
                <a:spcPts val="800"/>
              </a:spcAft>
              <a:buNone/>
            </a:pPr>
            <a:r>
              <a:rPr lang="et-EE" sz="2400" dirty="0">
                <a:ea typeface="Calibri" panose="020F0502020204030204" pitchFamily="34" charset="0"/>
                <a:cs typeface="Times New Roman" panose="02020603050405020304" pitchFamily="18" charset="0"/>
              </a:rPr>
              <a:t>2015 </a:t>
            </a:r>
            <a:r>
              <a:rPr lang="et-EE" sz="2400" dirty="0"/>
              <a:t>– </a:t>
            </a:r>
            <a:r>
              <a:rPr lang="et-EE" sz="2400" b="1" dirty="0" smtClean="0"/>
              <a:t>21 </a:t>
            </a:r>
            <a:r>
              <a:rPr lang="et-EE" sz="2400" dirty="0"/>
              <a:t>(I poolaasta</a:t>
            </a:r>
            <a:r>
              <a:rPr lang="et-EE" sz="2400" dirty="0" smtClean="0"/>
              <a:t>) – nendest 8 nimistuga perearsti</a:t>
            </a:r>
            <a:endParaRPr lang="et-EE" sz="2400" dirty="0"/>
          </a:p>
          <a:p>
            <a:pPr marL="0" indent="0">
              <a:lnSpc>
                <a:spcPct val="100000"/>
              </a:lnSpc>
              <a:spcBef>
                <a:spcPts val="0"/>
              </a:spcBef>
              <a:spcAft>
                <a:spcPts val="800"/>
              </a:spcAft>
              <a:buNone/>
            </a:pPr>
            <a:endParaRPr lang="et-EE" sz="2400" dirty="0" smtClean="0">
              <a:ea typeface="Calibri" panose="020F0502020204030204" pitchFamily="34" charset="0"/>
              <a:cs typeface="Times New Roman" panose="02020603050405020304" pitchFamily="18" charset="0"/>
            </a:endParaRPr>
          </a:p>
          <a:p>
            <a:pPr marL="0" indent="0" eaLnBrk="1" hangingPunct="1">
              <a:buClr>
                <a:srgbClr val="FF6600"/>
              </a:buClr>
              <a:buNone/>
              <a:defRPr/>
            </a:pPr>
            <a:endParaRPr lang="et-EE" sz="2400" dirty="0"/>
          </a:p>
        </p:txBody>
      </p:sp>
      <p:sp>
        <p:nvSpPr>
          <p:cNvPr id="3" name="Sisu kohatäide 2"/>
          <p:cNvSpPr>
            <a:spLocks noGrp="1"/>
          </p:cNvSpPr>
          <p:nvPr>
            <p:ph sz="half" idx="2"/>
          </p:nvPr>
        </p:nvSpPr>
        <p:spPr>
          <a:xfrm>
            <a:off x="6172200" y="1690688"/>
            <a:ext cx="5181600" cy="4665662"/>
          </a:xfrm>
        </p:spPr>
        <p:txBody>
          <a:bodyPr>
            <a:normAutofit/>
          </a:bodyPr>
          <a:lstStyle/>
          <a:p>
            <a:pPr marL="0" indent="0">
              <a:buNone/>
            </a:pPr>
            <a:r>
              <a:rPr lang="et-EE" sz="2400" b="1" dirty="0" smtClean="0"/>
              <a:t>Nimistust loobumised</a:t>
            </a:r>
          </a:p>
          <a:p>
            <a:pPr marL="0" indent="0">
              <a:lnSpc>
                <a:spcPct val="100000"/>
              </a:lnSpc>
              <a:spcBef>
                <a:spcPts val="0"/>
              </a:spcBef>
              <a:spcAft>
                <a:spcPts val="800"/>
              </a:spcAft>
              <a:buNone/>
            </a:pPr>
            <a:r>
              <a:rPr lang="et-EE" sz="2400" dirty="0" smtClean="0">
                <a:ea typeface="Calibri" panose="020F0502020204030204" pitchFamily="34" charset="0"/>
                <a:cs typeface="Times New Roman" panose="02020603050405020304" pitchFamily="18" charset="0"/>
              </a:rPr>
              <a:t>2013 </a:t>
            </a:r>
            <a:r>
              <a:rPr lang="et-EE" sz="2400" dirty="0"/>
              <a:t>– </a:t>
            </a:r>
            <a:r>
              <a:rPr lang="et-EE" sz="2400" b="1" dirty="0" smtClean="0"/>
              <a:t>15</a:t>
            </a:r>
            <a:endParaRPr lang="et-EE" sz="2400" b="1" dirty="0">
              <a:ea typeface="Calibri" panose="020F0502020204030204" pitchFamily="34" charset="0"/>
              <a:cs typeface="Times New Roman" panose="02020603050405020304" pitchFamily="18" charset="0"/>
            </a:endParaRPr>
          </a:p>
          <a:p>
            <a:pPr marL="0" indent="0">
              <a:lnSpc>
                <a:spcPct val="100000"/>
              </a:lnSpc>
              <a:spcBef>
                <a:spcPts val="0"/>
              </a:spcBef>
              <a:spcAft>
                <a:spcPts val="800"/>
              </a:spcAft>
              <a:buNone/>
            </a:pPr>
            <a:r>
              <a:rPr lang="et-EE" sz="2400" dirty="0">
                <a:ea typeface="Calibri" panose="020F0502020204030204" pitchFamily="34" charset="0"/>
                <a:cs typeface="Times New Roman" panose="02020603050405020304" pitchFamily="18" charset="0"/>
              </a:rPr>
              <a:t>2014 </a:t>
            </a:r>
            <a:r>
              <a:rPr lang="et-EE" sz="2400" dirty="0"/>
              <a:t>– </a:t>
            </a:r>
            <a:r>
              <a:rPr lang="et-EE" sz="2400" b="1" dirty="0" smtClean="0"/>
              <a:t>24</a:t>
            </a:r>
            <a:endParaRPr lang="et-EE" sz="2400" b="1" dirty="0">
              <a:ea typeface="Calibri" panose="020F0502020204030204" pitchFamily="34" charset="0"/>
              <a:cs typeface="Times New Roman" panose="02020603050405020304" pitchFamily="18" charset="0"/>
            </a:endParaRPr>
          </a:p>
          <a:p>
            <a:pPr marL="0" indent="0">
              <a:lnSpc>
                <a:spcPct val="100000"/>
              </a:lnSpc>
              <a:spcBef>
                <a:spcPts val="0"/>
              </a:spcBef>
              <a:spcAft>
                <a:spcPts val="800"/>
              </a:spcAft>
              <a:buNone/>
            </a:pPr>
            <a:r>
              <a:rPr lang="et-EE" sz="2400" dirty="0">
                <a:ea typeface="Calibri" panose="020F0502020204030204" pitchFamily="34" charset="0"/>
                <a:cs typeface="Times New Roman" panose="02020603050405020304" pitchFamily="18" charset="0"/>
              </a:rPr>
              <a:t>2015 </a:t>
            </a:r>
            <a:r>
              <a:rPr lang="et-EE" sz="2400" dirty="0"/>
              <a:t>– </a:t>
            </a:r>
            <a:r>
              <a:rPr lang="et-EE" sz="2400" b="1" dirty="0" smtClean="0"/>
              <a:t>16 </a:t>
            </a:r>
            <a:r>
              <a:rPr lang="et-EE" sz="2400" dirty="0"/>
              <a:t>(I poolaasta)</a:t>
            </a:r>
          </a:p>
          <a:p>
            <a:pPr marL="0" indent="0">
              <a:buNone/>
            </a:pPr>
            <a:endParaRPr lang="et-EE" sz="2400" b="1" dirty="0"/>
          </a:p>
        </p:txBody>
      </p:sp>
      <p:sp>
        <p:nvSpPr>
          <p:cNvPr id="2" name="Slaidinumbri kohatäide 1"/>
          <p:cNvSpPr>
            <a:spLocks noGrp="1"/>
          </p:cNvSpPr>
          <p:nvPr>
            <p:ph type="sldNum" sz="quarter" idx="12"/>
          </p:nvPr>
        </p:nvSpPr>
        <p:spPr/>
        <p:txBody>
          <a:bodyPr/>
          <a:lstStyle/>
          <a:p>
            <a:fld id="{CCB1B43D-B952-4750-8E55-99A859B638A3}" type="slidenum">
              <a:rPr lang="et-EE" smtClean="0"/>
              <a:t>3</a:t>
            </a:fld>
            <a:endParaRPr lang="et-EE" dirty="0"/>
          </a:p>
        </p:txBody>
      </p:sp>
    </p:spTree>
    <p:extLst>
      <p:ext uri="{BB962C8B-B14F-4D97-AF65-F5344CB8AC3E}">
        <p14:creationId xmlns:p14="http://schemas.microsoft.com/office/powerpoint/2010/main" val="24119656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3"/>
          <p:cNvSpPr>
            <a:spLocks noGrp="1"/>
          </p:cNvSpPr>
          <p:nvPr>
            <p:ph type="title"/>
          </p:nvPr>
        </p:nvSpPr>
        <p:spPr>
          <a:xfrm>
            <a:off x="838200" y="88233"/>
            <a:ext cx="10515600" cy="1164834"/>
          </a:xfrm>
        </p:spPr>
        <p:txBody>
          <a:bodyPr>
            <a:normAutofit fontScale="90000"/>
          </a:bodyPr>
          <a:lstStyle/>
          <a:p>
            <a:pPr algn="ctr">
              <a:lnSpc>
                <a:spcPct val="150000"/>
              </a:lnSpc>
              <a:spcAft>
                <a:spcPts val="0"/>
              </a:spcAft>
            </a:pPr>
            <a:r>
              <a:rPr lang="et-EE" sz="3100" b="1" dirty="0">
                <a:latin typeface="+mn-lt"/>
                <a:cs typeface="Times New Roman" panose="02020603050405020304" pitchFamily="18" charset="0"/>
              </a:rPr>
              <a:t>E</a:t>
            </a:r>
            <a:r>
              <a:rPr lang="et-EE" sz="3100" b="1" dirty="0" smtClean="0">
                <a:latin typeface="+mn-lt"/>
                <a:cs typeface="Times New Roman" panose="02020603050405020304" pitchFamily="18" charset="0"/>
              </a:rPr>
              <a:t>esmärgid</a:t>
            </a:r>
            <a:r>
              <a:rPr lang="et-EE" sz="2800" dirty="0">
                <a:latin typeface="Times New Roman" panose="02020603050405020304" pitchFamily="18" charset="0"/>
                <a:ea typeface="Calibri" panose="020F0502020204030204" pitchFamily="34" charset="0"/>
              </a:rPr>
              <a:t/>
            </a:r>
            <a:br>
              <a:rPr lang="et-EE" sz="2800" dirty="0">
                <a:latin typeface="Times New Roman" panose="02020603050405020304" pitchFamily="18" charset="0"/>
                <a:ea typeface="Calibri" panose="020F0502020204030204" pitchFamily="34" charset="0"/>
              </a:rPr>
            </a:br>
            <a:endParaRPr lang="et-EE" sz="2800" dirty="0">
              <a:latin typeface="Times New Roman" panose="02020603050405020304" pitchFamily="18" charset="0"/>
              <a:cs typeface="Times New Roman" panose="02020603050405020304" pitchFamily="18" charset="0"/>
            </a:endParaRPr>
          </a:p>
        </p:txBody>
      </p:sp>
      <p:sp>
        <p:nvSpPr>
          <p:cNvPr id="5" name="Sisu kohatäide 4"/>
          <p:cNvSpPr>
            <a:spLocks noGrp="1"/>
          </p:cNvSpPr>
          <p:nvPr>
            <p:ph idx="1"/>
          </p:nvPr>
        </p:nvSpPr>
        <p:spPr>
          <a:xfrm>
            <a:off x="838200" y="1380744"/>
            <a:ext cx="10515600" cy="5084064"/>
          </a:xfrm>
        </p:spPr>
        <p:txBody>
          <a:bodyPr>
            <a:normAutofit/>
          </a:bodyPr>
          <a:lstStyle/>
          <a:p>
            <a:pPr marL="0" indent="0" algn="just">
              <a:lnSpc>
                <a:spcPct val="150000"/>
              </a:lnSpc>
              <a:spcAft>
                <a:spcPts val="0"/>
              </a:spcAft>
              <a:buNone/>
            </a:pPr>
            <a:r>
              <a:rPr lang="et-EE" sz="2400" dirty="0">
                <a:ea typeface="Calibri" panose="020F0502020204030204" pitchFamily="34" charset="0"/>
              </a:rPr>
              <a:t>Prognoosida Eestis töötavate perearstide ja pereõdede iga-aastast koolitusvajadust aastani 2030. Selle eesmärgi saavutamiseks: </a:t>
            </a:r>
          </a:p>
          <a:p>
            <a:pPr marL="342900" lvl="0" indent="-342900" algn="just">
              <a:lnSpc>
                <a:spcPct val="150000"/>
              </a:lnSpc>
              <a:spcAft>
                <a:spcPts val="0"/>
              </a:spcAft>
              <a:buFont typeface="+mj-lt"/>
              <a:buAutoNum type="arabicParenR"/>
            </a:pPr>
            <a:r>
              <a:rPr lang="et-EE" sz="2400" dirty="0">
                <a:ea typeface="Calibri" panose="020F0502020204030204" pitchFamily="34" charset="0"/>
              </a:rPr>
              <a:t>kirjeldati nimistuga perearstide ja -õdede vanuselist jaotust, tööturule sisenemist ning tööturult lahkumist perioodil 2006–2014;</a:t>
            </a:r>
          </a:p>
          <a:p>
            <a:pPr marL="342900" lvl="0" indent="-342900" algn="just">
              <a:lnSpc>
                <a:spcPct val="150000"/>
              </a:lnSpc>
              <a:spcAft>
                <a:spcPts val="0"/>
              </a:spcAft>
              <a:buFont typeface="+mj-lt"/>
              <a:buAutoNum type="arabicParenR"/>
            </a:pPr>
            <a:r>
              <a:rPr lang="et-EE" sz="2400" dirty="0">
                <a:ea typeface="Calibri" panose="020F0502020204030204" pitchFamily="34" charset="0"/>
              </a:rPr>
              <a:t>koostati koolitusvajaduse prognoos erinevate stsenaariumite korral;</a:t>
            </a:r>
          </a:p>
          <a:p>
            <a:pPr marL="342900" lvl="0" indent="-342900" algn="just">
              <a:lnSpc>
                <a:spcPct val="150000"/>
              </a:lnSpc>
              <a:spcAft>
                <a:spcPts val="0"/>
              </a:spcAft>
              <a:buFont typeface="+mj-lt"/>
              <a:buAutoNum type="arabicParenR"/>
            </a:pPr>
            <a:r>
              <a:rPr lang="et-EE" sz="2400" dirty="0">
                <a:ea typeface="Calibri" panose="020F0502020204030204" pitchFamily="34" charset="0"/>
              </a:rPr>
              <a:t>hinnati olemasoleva koolitustellimuse jätkusuutlikkust.</a:t>
            </a:r>
          </a:p>
          <a:p>
            <a:pPr marL="0" indent="0">
              <a:buNone/>
            </a:pPr>
            <a:endParaRPr lang="et-EE" dirty="0">
              <a:latin typeface="Angsana New" panose="02020603050405020304" pitchFamily="18" charset="-34"/>
              <a:cs typeface="Angsana New" panose="02020603050405020304" pitchFamily="18" charset="-34"/>
            </a:endParaRPr>
          </a:p>
        </p:txBody>
      </p:sp>
      <p:sp>
        <p:nvSpPr>
          <p:cNvPr id="2" name="Slaidinumbri kohatäide 1"/>
          <p:cNvSpPr>
            <a:spLocks noGrp="1"/>
          </p:cNvSpPr>
          <p:nvPr>
            <p:ph type="sldNum" sz="quarter" idx="12"/>
          </p:nvPr>
        </p:nvSpPr>
        <p:spPr/>
        <p:txBody>
          <a:bodyPr/>
          <a:lstStyle/>
          <a:p>
            <a:fld id="{CCB1B43D-B952-4750-8E55-99A859B638A3}" type="slidenum">
              <a:rPr lang="et-EE" smtClean="0"/>
              <a:t>4</a:t>
            </a:fld>
            <a:endParaRPr lang="et-EE"/>
          </a:p>
        </p:txBody>
      </p:sp>
    </p:spTree>
    <p:extLst>
      <p:ext uri="{BB962C8B-B14F-4D97-AF65-F5344CB8AC3E}">
        <p14:creationId xmlns:p14="http://schemas.microsoft.com/office/powerpoint/2010/main" val="6148856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923925" y="0"/>
            <a:ext cx="10515600" cy="938464"/>
          </a:xfrm>
        </p:spPr>
        <p:txBody>
          <a:bodyPr>
            <a:normAutofit/>
          </a:bodyPr>
          <a:lstStyle/>
          <a:p>
            <a:pPr algn="ctr"/>
            <a:r>
              <a:rPr lang="et-EE" sz="2800" b="1" dirty="0">
                <a:solidFill>
                  <a:srgbClr val="000000"/>
                </a:solidFill>
                <a:latin typeface="+mn-lt"/>
                <a:ea typeface="Calibri" panose="020F0502020204030204" pitchFamily="34" charset="0"/>
              </a:rPr>
              <a:t>Materjal ja metoodika</a:t>
            </a:r>
            <a:endParaRPr lang="et-EE" sz="2800" b="1" dirty="0">
              <a:latin typeface="+mn-lt"/>
              <a:cs typeface="Times New Roman" panose="02020603050405020304" pitchFamily="18" charset="0"/>
            </a:endParaRPr>
          </a:p>
        </p:txBody>
      </p:sp>
      <p:sp>
        <p:nvSpPr>
          <p:cNvPr id="3" name="Sisu kohatäide 2"/>
          <p:cNvSpPr>
            <a:spLocks noGrp="1"/>
          </p:cNvSpPr>
          <p:nvPr>
            <p:ph idx="1"/>
          </p:nvPr>
        </p:nvSpPr>
        <p:spPr>
          <a:xfrm>
            <a:off x="609599" y="938464"/>
            <a:ext cx="11362267" cy="5619090"/>
          </a:xfrm>
        </p:spPr>
        <p:txBody>
          <a:bodyPr>
            <a:normAutofit/>
          </a:bodyPr>
          <a:lstStyle/>
          <a:p>
            <a:pPr marL="0" indent="0">
              <a:lnSpc>
                <a:spcPct val="120000"/>
              </a:lnSpc>
              <a:spcBef>
                <a:spcPts val="0"/>
              </a:spcBef>
              <a:buNone/>
            </a:pPr>
            <a:r>
              <a:rPr lang="et-EE" sz="2400" b="1" dirty="0" smtClean="0">
                <a:ea typeface="Calibri" panose="020F0502020204030204" pitchFamily="34" charset="0"/>
                <a:cs typeface="Times New Roman" panose="02020603050405020304" pitchFamily="18" charset="0"/>
              </a:rPr>
              <a:t>Magistritöö andmed</a:t>
            </a:r>
          </a:p>
          <a:p>
            <a:pPr marL="0" indent="0">
              <a:lnSpc>
                <a:spcPct val="120000"/>
              </a:lnSpc>
              <a:spcBef>
                <a:spcPts val="0"/>
              </a:spcBef>
              <a:buNone/>
            </a:pPr>
            <a:endParaRPr lang="et-EE" sz="2400" dirty="0" smtClean="0">
              <a:ea typeface="Calibri" panose="020F0502020204030204" pitchFamily="34" charset="0"/>
              <a:cs typeface="Times New Roman" panose="02020603050405020304" pitchFamily="18" charset="0"/>
            </a:endParaRPr>
          </a:p>
          <a:p>
            <a:pPr>
              <a:lnSpc>
                <a:spcPct val="120000"/>
              </a:lnSpc>
              <a:spcBef>
                <a:spcPts val="0"/>
              </a:spcBef>
            </a:pPr>
            <a:r>
              <a:rPr lang="et-EE" sz="2400" dirty="0" smtClean="0">
                <a:ea typeface="Calibri" panose="020F0502020204030204" pitchFamily="34" charset="0"/>
                <a:cs typeface="Times New Roman" panose="02020603050405020304" pitchFamily="18" charset="0"/>
              </a:rPr>
              <a:t>Eesti </a:t>
            </a:r>
            <a:r>
              <a:rPr lang="et-EE" sz="2400" dirty="0">
                <a:ea typeface="Calibri" panose="020F0502020204030204" pitchFamily="34" charset="0"/>
                <a:cs typeface="Times New Roman" panose="02020603050405020304" pitchFamily="18" charset="0"/>
              </a:rPr>
              <a:t>Haigekassa ravikindlustuse </a:t>
            </a:r>
            <a:r>
              <a:rPr lang="et-EE" sz="2400" dirty="0" smtClean="0">
                <a:ea typeface="Calibri" panose="020F0502020204030204" pitchFamily="34" charset="0"/>
                <a:cs typeface="Times New Roman" panose="02020603050405020304" pitchFamily="18" charset="0"/>
              </a:rPr>
              <a:t>andmebaas</a:t>
            </a:r>
            <a:r>
              <a:rPr lang="et-EE" sz="2400" dirty="0">
                <a:ea typeface="Calibri" panose="020F0502020204030204" pitchFamily="34" charset="0"/>
                <a:cs typeface="Times New Roman" panose="02020603050405020304" pitchFamily="18" charset="0"/>
              </a:rPr>
              <a:t> </a:t>
            </a:r>
            <a:r>
              <a:rPr lang="et-EE" sz="2400" dirty="0" smtClean="0">
                <a:ea typeface="Calibri" panose="020F0502020204030204" pitchFamily="34" charset="0"/>
                <a:cs typeface="Times New Roman" panose="02020603050405020304" pitchFamily="18" charset="0"/>
              </a:rPr>
              <a:t>(</a:t>
            </a:r>
            <a:r>
              <a:rPr lang="et-EE" sz="2400" dirty="0" smtClean="0"/>
              <a:t>periood </a:t>
            </a:r>
            <a:r>
              <a:rPr lang="et-EE" sz="2400" dirty="0"/>
              <a:t>2006–2014</a:t>
            </a:r>
            <a:r>
              <a:rPr lang="et-EE" sz="2400" dirty="0" smtClean="0"/>
              <a:t>)</a:t>
            </a:r>
            <a:endParaRPr lang="et-EE" sz="2400" dirty="0">
              <a:ea typeface="Calibri" panose="020F0502020204030204" pitchFamily="34" charset="0"/>
              <a:cs typeface="Times New Roman" panose="02020603050405020304" pitchFamily="18" charset="0"/>
            </a:endParaRPr>
          </a:p>
          <a:p>
            <a:pPr>
              <a:lnSpc>
                <a:spcPct val="120000"/>
              </a:lnSpc>
              <a:spcBef>
                <a:spcPts val="0"/>
              </a:spcBef>
            </a:pPr>
            <a:r>
              <a:rPr lang="et-EE" sz="2400" dirty="0" smtClean="0">
                <a:ea typeface="Calibri" panose="020F0502020204030204" pitchFamily="34" charset="0"/>
                <a:cs typeface="Times New Roman" panose="02020603050405020304" pitchFamily="18" charset="0"/>
              </a:rPr>
              <a:t>Terviseameti </a:t>
            </a:r>
            <a:r>
              <a:rPr lang="et-EE" sz="2400" dirty="0">
                <a:ea typeface="Calibri" panose="020F0502020204030204" pitchFamily="34" charset="0"/>
                <a:cs typeface="Times New Roman" panose="02020603050405020304" pitchFamily="18" charset="0"/>
              </a:rPr>
              <a:t>tervishoiutöötajate riiklik </a:t>
            </a:r>
            <a:r>
              <a:rPr lang="et-EE" sz="2400" dirty="0" smtClean="0">
                <a:ea typeface="Calibri" panose="020F0502020204030204" pitchFamily="34" charset="0"/>
                <a:cs typeface="Times New Roman" panose="02020603050405020304" pitchFamily="18" charset="0"/>
              </a:rPr>
              <a:t>register (</a:t>
            </a:r>
            <a:r>
              <a:rPr lang="et-EE" sz="2400" dirty="0" smtClean="0"/>
              <a:t>periood 2006–2014)</a:t>
            </a:r>
            <a:endParaRPr lang="et-EE" sz="2400" dirty="0" smtClean="0">
              <a:ea typeface="Calibri" panose="020F0502020204030204" pitchFamily="34" charset="0"/>
              <a:cs typeface="Times New Roman" panose="02020603050405020304" pitchFamily="18" charset="0"/>
            </a:endParaRPr>
          </a:p>
          <a:p>
            <a:pPr>
              <a:lnSpc>
                <a:spcPct val="120000"/>
              </a:lnSpc>
              <a:spcBef>
                <a:spcPts val="0"/>
              </a:spcBef>
            </a:pPr>
            <a:r>
              <a:rPr lang="et-EE" sz="2400" dirty="0" smtClean="0">
                <a:ea typeface="Calibri" panose="020F0502020204030204" pitchFamily="34" charset="0"/>
                <a:cs typeface="Times New Roman" panose="02020603050405020304" pitchFamily="18" charset="0"/>
              </a:rPr>
              <a:t>Eesti Hariduse Infosüsteem (periood 2006</a:t>
            </a:r>
            <a:r>
              <a:rPr lang="et-EE" sz="2400" dirty="0" smtClean="0"/>
              <a:t>–2011</a:t>
            </a:r>
            <a:r>
              <a:rPr lang="et-EE" sz="2400" dirty="0"/>
              <a:t>; </a:t>
            </a:r>
            <a:r>
              <a:rPr lang="et-EE" sz="2400" dirty="0" smtClean="0"/>
              <a:t>2010–2014)</a:t>
            </a:r>
            <a:endParaRPr lang="et-EE" sz="2400" dirty="0" smtClean="0">
              <a:ea typeface="Calibri" panose="020F0502020204030204" pitchFamily="34" charset="0"/>
              <a:cs typeface="Times New Roman" panose="02020603050405020304" pitchFamily="18" charset="0"/>
            </a:endParaRPr>
          </a:p>
          <a:p>
            <a:pPr>
              <a:lnSpc>
                <a:spcPct val="120000"/>
              </a:lnSpc>
              <a:spcBef>
                <a:spcPts val="0"/>
              </a:spcBef>
            </a:pPr>
            <a:r>
              <a:rPr lang="et-EE" sz="2400" dirty="0" smtClean="0">
                <a:ea typeface="Calibri" panose="020F0502020204030204" pitchFamily="34" charset="0"/>
                <a:cs typeface="Times New Roman" panose="02020603050405020304" pitchFamily="18" charset="0"/>
              </a:rPr>
              <a:t>Statistikaamet (2013. a.)</a:t>
            </a:r>
          </a:p>
          <a:p>
            <a:pPr marL="0" indent="0">
              <a:lnSpc>
                <a:spcPct val="120000"/>
              </a:lnSpc>
              <a:spcBef>
                <a:spcPts val="0"/>
              </a:spcBef>
              <a:buNone/>
            </a:pPr>
            <a:endParaRPr lang="et-EE" sz="2400" dirty="0" smtClean="0">
              <a:ea typeface="Calibri" panose="020F0502020204030204" pitchFamily="34" charset="0"/>
              <a:cs typeface="Times New Roman" panose="02020603050405020304" pitchFamily="18" charset="0"/>
            </a:endParaRPr>
          </a:p>
          <a:p>
            <a:pPr marL="0" indent="0">
              <a:lnSpc>
                <a:spcPct val="120000"/>
              </a:lnSpc>
              <a:spcAft>
                <a:spcPts val="800"/>
              </a:spcAft>
              <a:buNone/>
            </a:pPr>
            <a:r>
              <a:rPr lang="et-EE" sz="2400" b="1" dirty="0" smtClean="0">
                <a:ea typeface="Calibri" panose="020F0502020204030204" pitchFamily="34" charset="0"/>
                <a:cs typeface="Times New Roman" panose="02020603050405020304" pitchFamily="18" charset="0"/>
              </a:rPr>
              <a:t>Nõudlus</a:t>
            </a:r>
          </a:p>
          <a:p>
            <a:pPr>
              <a:lnSpc>
                <a:spcPct val="120000"/>
              </a:lnSpc>
              <a:spcBef>
                <a:spcPts val="0"/>
              </a:spcBef>
            </a:pPr>
            <a:r>
              <a:rPr lang="et-EE" sz="2400" dirty="0" smtClean="0">
                <a:ea typeface="Calibri" panose="020F0502020204030204" pitchFamily="34" charset="0"/>
                <a:cs typeface="Times New Roman" panose="02020603050405020304" pitchFamily="18" charset="0"/>
              </a:rPr>
              <a:t>Statistikaamet </a:t>
            </a:r>
            <a:endParaRPr lang="et-EE" sz="2400" dirty="0">
              <a:ea typeface="Calibri" panose="020F0502020204030204" pitchFamily="34" charset="0"/>
              <a:cs typeface="Times New Roman" panose="02020603050405020304" pitchFamily="18" charset="0"/>
            </a:endParaRPr>
          </a:p>
          <a:p>
            <a:pPr>
              <a:lnSpc>
                <a:spcPct val="120000"/>
              </a:lnSpc>
              <a:spcBef>
                <a:spcPts val="0"/>
              </a:spcBef>
            </a:pPr>
            <a:r>
              <a:rPr lang="et-EE" sz="2400" dirty="0" smtClean="0">
                <a:ea typeface="Calibri" panose="020F0502020204030204" pitchFamily="34" charset="0"/>
                <a:cs typeface="Times New Roman" panose="02020603050405020304" pitchFamily="18" charset="0"/>
              </a:rPr>
              <a:t>Terviseamet </a:t>
            </a:r>
          </a:p>
          <a:p>
            <a:pPr marL="0" indent="0">
              <a:lnSpc>
                <a:spcPct val="120000"/>
              </a:lnSpc>
              <a:spcBef>
                <a:spcPts val="0"/>
              </a:spcBef>
              <a:buNone/>
            </a:pPr>
            <a:endParaRPr lang="et-EE" sz="2400" dirty="0" smtClean="0">
              <a:ea typeface="Calibri" panose="020F0502020204030204" pitchFamily="34" charset="0"/>
              <a:cs typeface="Times New Roman" panose="02020603050405020304" pitchFamily="18" charset="0"/>
            </a:endParaRPr>
          </a:p>
          <a:p>
            <a:pPr marL="0" indent="0" algn="just">
              <a:lnSpc>
                <a:spcPct val="170000"/>
              </a:lnSpc>
              <a:spcAft>
                <a:spcPts val="0"/>
              </a:spcAft>
              <a:buNone/>
            </a:pPr>
            <a:endParaRPr lang="et-EE" sz="2400" dirty="0">
              <a:effectLst/>
              <a:latin typeface="Times New Roman" panose="02020603050405020304" pitchFamily="18" charset="0"/>
              <a:ea typeface="Calibri" panose="020F0502020204030204" pitchFamily="34" charset="0"/>
            </a:endParaRPr>
          </a:p>
        </p:txBody>
      </p:sp>
      <p:sp>
        <p:nvSpPr>
          <p:cNvPr id="4" name="Slaidinumbri kohatäide 3"/>
          <p:cNvSpPr>
            <a:spLocks noGrp="1"/>
          </p:cNvSpPr>
          <p:nvPr>
            <p:ph type="sldNum" sz="quarter" idx="12"/>
          </p:nvPr>
        </p:nvSpPr>
        <p:spPr/>
        <p:txBody>
          <a:bodyPr/>
          <a:lstStyle/>
          <a:p>
            <a:fld id="{CCB1B43D-B952-4750-8E55-99A859B638A3}" type="slidenum">
              <a:rPr lang="et-EE" smtClean="0"/>
              <a:t>5</a:t>
            </a:fld>
            <a:endParaRPr lang="et-EE" dirty="0"/>
          </a:p>
        </p:txBody>
      </p:sp>
    </p:spTree>
    <p:extLst>
      <p:ext uri="{BB962C8B-B14F-4D97-AF65-F5344CB8AC3E}">
        <p14:creationId xmlns:p14="http://schemas.microsoft.com/office/powerpoint/2010/main" val="6587860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814136" y="1"/>
            <a:ext cx="10515600" cy="1066906"/>
          </a:xfrm>
        </p:spPr>
        <p:txBody>
          <a:bodyPr/>
          <a:lstStyle/>
          <a:p>
            <a:pPr algn="ctr"/>
            <a:r>
              <a:rPr lang="et-EE" sz="2800" b="1" dirty="0">
                <a:solidFill>
                  <a:srgbClr val="000000"/>
                </a:solidFill>
                <a:latin typeface="+mn-lt"/>
                <a:ea typeface="Calibri" panose="020F0502020204030204" pitchFamily="34" charset="0"/>
              </a:rPr>
              <a:t>Materjal ja metoodika</a:t>
            </a:r>
            <a:r>
              <a:rPr lang="et-EE" sz="2800" dirty="0">
                <a:solidFill>
                  <a:srgbClr val="000000"/>
                </a:solidFill>
                <a:latin typeface="Times New Roman" panose="02020603050405020304" pitchFamily="18" charset="0"/>
                <a:ea typeface="Calibri" panose="020F0502020204030204" pitchFamily="34" charset="0"/>
              </a:rPr>
              <a:t/>
            </a:r>
            <a:br>
              <a:rPr lang="et-EE" sz="2800" dirty="0">
                <a:solidFill>
                  <a:srgbClr val="000000"/>
                </a:solidFill>
                <a:latin typeface="Times New Roman" panose="02020603050405020304" pitchFamily="18" charset="0"/>
                <a:ea typeface="Calibri" panose="020F0502020204030204" pitchFamily="34" charset="0"/>
              </a:rPr>
            </a:br>
            <a:endParaRPr lang="et-EE" sz="2800" dirty="0"/>
          </a:p>
        </p:txBody>
      </p:sp>
      <p:pic>
        <p:nvPicPr>
          <p:cNvPr id="4" name="Sisu kohatäide 3"/>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443789" y="1243263"/>
            <a:ext cx="9256295" cy="4657629"/>
          </a:xfrm>
          <a:prstGeom prst="rect">
            <a:avLst/>
          </a:prstGeom>
          <a:noFill/>
          <a:ln>
            <a:noFill/>
          </a:ln>
        </p:spPr>
      </p:pic>
      <p:sp>
        <p:nvSpPr>
          <p:cNvPr id="5" name="Slaidinumbri kohatäide 4"/>
          <p:cNvSpPr>
            <a:spLocks noGrp="1"/>
          </p:cNvSpPr>
          <p:nvPr>
            <p:ph type="sldNum" sz="quarter" idx="12"/>
          </p:nvPr>
        </p:nvSpPr>
        <p:spPr/>
        <p:txBody>
          <a:bodyPr/>
          <a:lstStyle/>
          <a:p>
            <a:fld id="{CCB1B43D-B952-4750-8E55-99A859B638A3}" type="slidenum">
              <a:rPr lang="et-EE" smtClean="0"/>
              <a:t>6</a:t>
            </a:fld>
            <a:endParaRPr lang="et-EE" dirty="0"/>
          </a:p>
        </p:txBody>
      </p:sp>
      <p:sp>
        <p:nvSpPr>
          <p:cNvPr id="11" name="Ristkülik 10"/>
          <p:cNvSpPr/>
          <p:nvPr/>
        </p:nvSpPr>
        <p:spPr>
          <a:xfrm>
            <a:off x="633663" y="5798145"/>
            <a:ext cx="10720137" cy="523220"/>
          </a:xfrm>
          <a:prstGeom prst="rect">
            <a:avLst/>
          </a:prstGeom>
        </p:spPr>
        <p:txBody>
          <a:bodyPr wrap="square">
            <a:spAutoFit/>
          </a:bodyPr>
          <a:lstStyle/>
          <a:p>
            <a:r>
              <a:rPr lang="et-EE" sz="1400" dirty="0">
                <a:cs typeface="Times New Roman" panose="02020603050405020304" pitchFamily="18" charset="0"/>
              </a:rPr>
              <a:t>Joonis </a:t>
            </a:r>
            <a:r>
              <a:rPr lang="et-EE" sz="1400" dirty="0" smtClean="0">
                <a:cs typeface="Times New Roman" panose="02020603050405020304" pitchFamily="18" charset="0"/>
              </a:rPr>
              <a:t>1. </a:t>
            </a:r>
            <a:r>
              <a:rPr lang="et-EE" sz="1400" dirty="0">
                <a:cs typeface="Times New Roman" panose="02020603050405020304" pitchFamily="18" charset="0"/>
              </a:rPr>
              <a:t>Perearstide ja -õdede prognoosimudeli skeem*</a:t>
            </a:r>
          </a:p>
          <a:p>
            <a:r>
              <a:rPr lang="et-EE" sz="1400" dirty="0" smtClean="0">
                <a:cs typeface="Times New Roman" panose="02020603050405020304" pitchFamily="18" charset="0"/>
              </a:rPr>
              <a:t>*(</a:t>
            </a:r>
            <a:r>
              <a:rPr lang="et-EE" sz="1400" dirty="0">
                <a:cs typeface="Times New Roman" panose="02020603050405020304" pitchFamily="18" charset="0"/>
              </a:rPr>
              <a:t>	    </a:t>
            </a:r>
            <a:r>
              <a:rPr lang="et-EE" sz="1400" dirty="0" smtClean="0">
                <a:cs typeface="Times New Roman" panose="02020603050405020304" pitchFamily="18" charset="0"/>
              </a:rPr>
              <a:t> kirjeldab </a:t>
            </a:r>
            <a:r>
              <a:rPr lang="et-EE" sz="1400" dirty="0">
                <a:cs typeface="Times New Roman" panose="02020603050405020304" pitchFamily="18" charset="0"/>
              </a:rPr>
              <a:t>perearste ja -õdesid</a:t>
            </a:r>
            <a:r>
              <a:rPr lang="et-EE" sz="1400" dirty="0" smtClean="0">
                <a:cs typeface="Times New Roman" panose="02020603050405020304" pitchFamily="18" charset="0"/>
              </a:rPr>
              <a:t>; </a:t>
            </a:r>
            <a:r>
              <a:rPr lang="et-EE" sz="1400" dirty="0">
                <a:cs typeface="Times New Roman" panose="02020603050405020304" pitchFamily="18" charset="0"/>
              </a:rPr>
              <a:t>	       </a:t>
            </a:r>
            <a:r>
              <a:rPr lang="et-EE" sz="1400" dirty="0" smtClean="0">
                <a:cs typeface="Times New Roman" panose="02020603050405020304" pitchFamily="18" charset="0"/>
              </a:rPr>
              <a:t>       kirjeldab </a:t>
            </a:r>
            <a:r>
              <a:rPr lang="et-EE" sz="1400" dirty="0">
                <a:cs typeface="Times New Roman" panose="02020603050405020304" pitchFamily="18" charset="0"/>
              </a:rPr>
              <a:t>ainult pereõdesid)</a:t>
            </a:r>
          </a:p>
        </p:txBody>
      </p:sp>
      <p:cxnSp>
        <p:nvCxnSpPr>
          <p:cNvPr id="13" name="Sirge noolkonnektor 12"/>
          <p:cNvCxnSpPr/>
          <p:nvPr/>
        </p:nvCxnSpPr>
        <p:spPr>
          <a:xfrm>
            <a:off x="906379" y="6178245"/>
            <a:ext cx="874294"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irge noolkonnektor 13"/>
          <p:cNvCxnSpPr/>
          <p:nvPr/>
        </p:nvCxnSpPr>
        <p:spPr>
          <a:xfrm>
            <a:off x="4002750" y="6171499"/>
            <a:ext cx="882315" cy="0"/>
          </a:xfrm>
          <a:prstGeom prst="straightConnector1">
            <a:avLst/>
          </a:prstGeom>
          <a:ln w="12700">
            <a:solidFill>
              <a:schemeClr val="bg1">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63440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normAutofit/>
          </a:bodyPr>
          <a:lstStyle/>
          <a:p>
            <a:pPr algn="ctr"/>
            <a:r>
              <a:rPr lang="et-EE" sz="2800" b="1" dirty="0">
                <a:cs typeface="Times New Roman" panose="02020603050405020304" pitchFamily="18" charset="0"/>
              </a:rPr>
              <a:t>Nimistuga töötavate perearstide vanusejaotus 2014. aastal </a:t>
            </a:r>
          </a:p>
        </p:txBody>
      </p:sp>
      <p:graphicFrame>
        <p:nvGraphicFramePr>
          <p:cNvPr id="18" name="Sisu kohatäide 17"/>
          <p:cNvGraphicFramePr>
            <a:graphicFrameLocks noGrp="1"/>
          </p:cNvGraphicFramePr>
          <p:nvPr>
            <p:ph idx="1"/>
            <p:extLst/>
          </p:nvPr>
        </p:nvGraphicFramePr>
        <p:xfrm>
          <a:off x="838200" y="1405466"/>
          <a:ext cx="10515600" cy="5184403"/>
        </p:xfrm>
        <a:graphic>
          <a:graphicData uri="http://schemas.openxmlformats.org/drawingml/2006/chart">
            <c:chart xmlns:c="http://schemas.openxmlformats.org/drawingml/2006/chart" xmlns:r="http://schemas.openxmlformats.org/officeDocument/2006/relationships" r:id="rId3"/>
          </a:graphicData>
        </a:graphic>
      </p:graphicFrame>
      <p:sp>
        <p:nvSpPr>
          <p:cNvPr id="5" name="Slaidinumbri kohatäide 4"/>
          <p:cNvSpPr>
            <a:spLocks noGrp="1"/>
          </p:cNvSpPr>
          <p:nvPr>
            <p:ph type="sldNum" sz="quarter" idx="12"/>
          </p:nvPr>
        </p:nvSpPr>
        <p:spPr/>
        <p:txBody>
          <a:bodyPr/>
          <a:lstStyle/>
          <a:p>
            <a:fld id="{CCB1B43D-B952-4750-8E55-99A859B638A3}" type="slidenum">
              <a:rPr lang="et-EE" smtClean="0"/>
              <a:t>7</a:t>
            </a:fld>
            <a:endParaRPr lang="et-EE"/>
          </a:p>
        </p:txBody>
      </p:sp>
    </p:spTree>
    <p:extLst>
      <p:ext uri="{BB962C8B-B14F-4D97-AF65-F5344CB8AC3E}">
        <p14:creationId xmlns:p14="http://schemas.microsoft.com/office/powerpoint/2010/main" val="27961854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normAutofit fontScale="90000"/>
          </a:bodyPr>
          <a:lstStyle/>
          <a:p>
            <a:pPr algn="ctr"/>
            <a:r>
              <a:rPr lang="et-EE" sz="3100" b="1" dirty="0">
                <a:cs typeface="Times New Roman" panose="02020603050405020304" pitchFamily="18" charset="0"/>
              </a:rPr>
              <a:t>Nimistuga töötavate perearstide arv ja vanusejaotus perioodil 2006–2014 </a:t>
            </a:r>
            <a:r>
              <a:rPr lang="et-EE" dirty="0">
                <a:cs typeface="Times New Roman" panose="02020603050405020304" pitchFamily="18" charset="0"/>
              </a:rPr>
              <a:t/>
            </a:r>
            <a:br>
              <a:rPr lang="et-EE" dirty="0">
                <a:cs typeface="Times New Roman" panose="02020603050405020304" pitchFamily="18" charset="0"/>
              </a:rPr>
            </a:br>
            <a:endParaRPr lang="et-EE" dirty="0"/>
          </a:p>
        </p:txBody>
      </p:sp>
      <p:sp>
        <p:nvSpPr>
          <p:cNvPr id="5" name="Slaidinumbri kohatäide 4"/>
          <p:cNvSpPr>
            <a:spLocks noGrp="1"/>
          </p:cNvSpPr>
          <p:nvPr>
            <p:ph type="sldNum" sz="quarter" idx="12"/>
          </p:nvPr>
        </p:nvSpPr>
        <p:spPr/>
        <p:txBody>
          <a:bodyPr/>
          <a:lstStyle/>
          <a:p>
            <a:fld id="{CCB1B43D-B952-4750-8E55-99A859B638A3}" type="slidenum">
              <a:rPr lang="et-EE" smtClean="0"/>
              <a:t>8</a:t>
            </a:fld>
            <a:endParaRPr lang="et-EE"/>
          </a:p>
        </p:txBody>
      </p:sp>
      <p:graphicFrame>
        <p:nvGraphicFramePr>
          <p:cNvPr id="7" name="Chart 1"/>
          <p:cNvGraphicFramePr>
            <a:graphicFrameLocks noGrp="1"/>
          </p:cNvGraphicFramePr>
          <p:nvPr>
            <p:ph idx="1"/>
            <p:extLst/>
          </p:nvPr>
        </p:nvGraphicFramePr>
        <p:xfrm>
          <a:off x="838200" y="1317848"/>
          <a:ext cx="10515600" cy="519764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8243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838200" y="365126"/>
            <a:ext cx="10515600" cy="991124"/>
          </a:xfrm>
        </p:spPr>
        <p:txBody>
          <a:bodyPr>
            <a:normAutofit fontScale="90000"/>
          </a:bodyPr>
          <a:lstStyle/>
          <a:p>
            <a:pPr lvl="0" algn="ctr" eaLnBrk="0" fontAlgn="base" hangingPunct="0">
              <a:lnSpc>
                <a:spcPct val="100000"/>
              </a:lnSpc>
              <a:spcAft>
                <a:spcPct val="0"/>
              </a:spcAft>
            </a:pPr>
            <a:r>
              <a:rPr lang="et-EE" altLang="et-EE" sz="2400" dirty="0"/>
              <a:t/>
            </a:r>
            <a:br>
              <a:rPr lang="et-EE" altLang="et-EE" sz="2400" dirty="0"/>
            </a:br>
            <a:r>
              <a:rPr lang="et-EE" altLang="et-EE" sz="3100" b="1" dirty="0">
                <a:ea typeface="Calibri" panose="020F0502020204030204" pitchFamily="34" charset="0"/>
                <a:cs typeface="Times New Roman" panose="02020603050405020304" pitchFamily="18" charset="0"/>
              </a:rPr>
              <a:t>Perearstide tõenäosus töötada ja töölt lahkuda perioodi 2006–2014 keskmise alusel</a:t>
            </a:r>
            <a:r>
              <a:rPr lang="et-EE" altLang="et-EE" sz="6000" b="1" dirty="0">
                <a:latin typeface="Arial" panose="020B0604020202020204" pitchFamily="34" charset="0"/>
              </a:rPr>
              <a:t/>
            </a:r>
            <a:br>
              <a:rPr lang="et-EE" altLang="et-EE" sz="6000" b="1" dirty="0">
                <a:latin typeface="Arial" panose="020B0604020202020204" pitchFamily="34" charset="0"/>
              </a:rPr>
            </a:br>
            <a:endParaRPr lang="et-EE" b="1" dirty="0"/>
          </a:p>
        </p:txBody>
      </p:sp>
      <p:graphicFrame>
        <p:nvGraphicFramePr>
          <p:cNvPr id="8" name="Sisu kohatäide 7"/>
          <p:cNvGraphicFramePr>
            <a:graphicFrameLocks noGrp="1"/>
          </p:cNvGraphicFramePr>
          <p:nvPr>
            <p:ph idx="1"/>
            <p:extLst>
              <p:ext uri="{D42A27DB-BD31-4B8C-83A1-F6EECF244321}">
                <p14:modId xmlns:p14="http://schemas.microsoft.com/office/powerpoint/2010/main" val="3537995631"/>
              </p:ext>
            </p:extLst>
          </p:nvPr>
        </p:nvGraphicFramePr>
        <p:xfrm>
          <a:off x="1733006" y="2429694"/>
          <a:ext cx="7141028" cy="3657600"/>
        </p:xfrm>
        <a:graphic>
          <a:graphicData uri="http://schemas.openxmlformats.org/drawingml/2006/table">
            <a:tbl>
              <a:tblPr firstRow="1" firstCol="1" bandRow="1"/>
              <a:tblGrid>
                <a:gridCol w="1116172"/>
                <a:gridCol w="2707813"/>
                <a:gridCol w="3317043"/>
              </a:tblGrid>
              <a:tr h="333610">
                <a:tc>
                  <a:txBody>
                    <a:bodyPr/>
                    <a:lstStyle/>
                    <a:p>
                      <a:pPr>
                        <a:lnSpc>
                          <a:spcPct val="150000"/>
                        </a:lnSpc>
                        <a:spcAft>
                          <a:spcPts val="0"/>
                        </a:spcAft>
                      </a:pPr>
                      <a:r>
                        <a:rPr lang="et-EE" sz="2000" dirty="0">
                          <a:solidFill>
                            <a:srgbClr val="000000"/>
                          </a:solidFill>
                          <a:effectLst/>
                          <a:latin typeface="+mj-lt"/>
                          <a:ea typeface="Times New Roman" panose="02020603050405020304" pitchFamily="18" charset="0"/>
                        </a:rPr>
                        <a:t>Vanus</a:t>
                      </a:r>
                      <a:endParaRPr lang="et-EE" sz="2000" dirty="0">
                        <a:effectLst/>
                        <a:latin typeface="+mj-lt"/>
                        <a:ea typeface="Calibri" panose="020F050202020403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t-EE" sz="2000" dirty="0">
                          <a:solidFill>
                            <a:srgbClr val="000000"/>
                          </a:solidFill>
                          <a:effectLst/>
                          <a:latin typeface="+mj-lt"/>
                          <a:ea typeface="Times New Roman" panose="02020603050405020304" pitchFamily="18" charset="0"/>
                        </a:rPr>
                        <a:t>Tõenäosus töötada, %</a:t>
                      </a:r>
                      <a:endParaRPr lang="et-EE" sz="2000" dirty="0">
                        <a:effectLst/>
                        <a:latin typeface="+mj-lt"/>
                        <a:ea typeface="Calibri" panose="020F050202020403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t-EE" sz="2000">
                          <a:solidFill>
                            <a:srgbClr val="000000"/>
                          </a:solidFill>
                          <a:effectLst/>
                          <a:latin typeface="+mj-lt"/>
                          <a:ea typeface="Times New Roman" panose="02020603050405020304" pitchFamily="18" charset="0"/>
                        </a:rPr>
                        <a:t> Tõenäosus töölt lahkuda, %</a:t>
                      </a:r>
                      <a:endParaRPr lang="et-EE" sz="2000">
                        <a:effectLst/>
                        <a:latin typeface="+mj-lt"/>
                        <a:ea typeface="Calibri" panose="020F050202020403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3610">
                <a:tc>
                  <a:txBody>
                    <a:bodyPr/>
                    <a:lstStyle/>
                    <a:p>
                      <a:pPr algn="ctr">
                        <a:lnSpc>
                          <a:spcPct val="150000"/>
                        </a:lnSpc>
                        <a:spcAft>
                          <a:spcPts val="0"/>
                        </a:spcAft>
                      </a:pPr>
                      <a:r>
                        <a:rPr lang="et-EE" sz="2000">
                          <a:solidFill>
                            <a:srgbClr val="000000"/>
                          </a:solidFill>
                          <a:effectLst/>
                          <a:latin typeface="+mj-lt"/>
                          <a:ea typeface="Times New Roman" panose="02020603050405020304" pitchFamily="18" charset="0"/>
                        </a:rPr>
                        <a:t>≤ 34</a:t>
                      </a:r>
                      <a:endParaRPr lang="et-EE" sz="2000">
                        <a:effectLst/>
                        <a:latin typeface="+mj-lt"/>
                        <a:ea typeface="Calibri" panose="020F050202020403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t-EE" sz="2000" dirty="0">
                          <a:solidFill>
                            <a:srgbClr val="000000"/>
                          </a:solidFill>
                          <a:effectLst/>
                          <a:latin typeface="+mj-lt"/>
                          <a:ea typeface="Times New Roman" panose="02020603050405020304" pitchFamily="18" charset="0"/>
                        </a:rPr>
                        <a:t>99,5</a:t>
                      </a:r>
                      <a:endParaRPr lang="et-EE" sz="2000" dirty="0">
                        <a:effectLst/>
                        <a:latin typeface="+mj-lt"/>
                        <a:ea typeface="Calibri" panose="020F050202020403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R="749300" algn="r">
                        <a:lnSpc>
                          <a:spcPct val="150000"/>
                        </a:lnSpc>
                        <a:spcAft>
                          <a:spcPts val="0"/>
                        </a:spcAft>
                      </a:pPr>
                      <a:r>
                        <a:rPr lang="et-EE" sz="2000">
                          <a:solidFill>
                            <a:srgbClr val="000000"/>
                          </a:solidFill>
                          <a:effectLst/>
                          <a:latin typeface="+mj-lt"/>
                          <a:ea typeface="Times New Roman" panose="02020603050405020304" pitchFamily="18" charset="0"/>
                        </a:rPr>
                        <a:t>0,5</a:t>
                      </a:r>
                      <a:endParaRPr lang="et-EE" sz="2000">
                        <a:effectLst/>
                        <a:latin typeface="+mj-lt"/>
                        <a:ea typeface="Calibri" panose="020F050202020403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r>
              <a:tr h="333610">
                <a:tc>
                  <a:txBody>
                    <a:bodyPr/>
                    <a:lstStyle/>
                    <a:p>
                      <a:pPr algn="ctr">
                        <a:lnSpc>
                          <a:spcPct val="150000"/>
                        </a:lnSpc>
                        <a:spcAft>
                          <a:spcPts val="0"/>
                        </a:spcAft>
                      </a:pPr>
                      <a:r>
                        <a:rPr lang="et-EE" sz="2000">
                          <a:solidFill>
                            <a:srgbClr val="000000"/>
                          </a:solidFill>
                          <a:effectLst/>
                          <a:latin typeface="+mj-lt"/>
                          <a:ea typeface="Times New Roman" panose="02020603050405020304" pitchFamily="18" charset="0"/>
                        </a:rPr>
                        <a:t>35</a:t>
                      </a:r>
                      <a:r>
                        <a:rPr lang="et-EE" sz="2000">
                          <a:effectLst/>
                          <a:latin typeface="+mj-lt"/>
                          <a:ea typeface="Calibri" panose="020F0502020204030204" pitchFamily="34" charset="0"/>
                        </a:rPr>
                        <a:t>–</a:t>
                      </a:r>
                      <a:r>
                        <a:rPr lang="et-EE" sz="2000">
                          <a:solidFill>
                            <a:srgbClr val="000000"/>
                          </a:solidFill>
                          <a:effectLst/>
                          <a:latin typeface="+mj-lt"/>
                          <a:ea typeface="Times New Roman" panose="02020603050405020304" pitchFamily="18" charset="0"/>
                        </a:rPr>
                        <a:t>44</a:t>
                      </a:r>
                      <a:endParaRPr lang="et-EE" sz="2000">
                        <a:effectLst/>
                        <a:latin typeface="+mj-lt"/>
                        <a:ea typeface="Calibri" panose="020F0502020204030204" pitchFamily="34" charset="0"/>
                      </a:endParaRPr>
                    </a:p>
                  </a:txBody>
                  <a:tcPr marL="44450" marR="44450" marT="0" marB="0" anchor="b">
                    <a:lnL>
                      <a:noFill/>
                    </a:lnL>
                    <a:lnR>
                      <a:noFill/>
                    </a:lnR>
                    <a:lnT>
                      <a:noFill/>
                    </a:lnT>
                    <a:lnB>
                      <a:noFill/>
                    </a:lnB>
                  </a:tcPr>
                </a:tc>
                <a:tc>
                  <a:txBody>
                    <a:bodyPr/>
                    <a:lstStyle/>
                    <a:p>
                      <a:pPr algn="ctr">
                        <a:lnSpc>
                          <a:spcPct val="150000"/>
                        </a:lnSpc>
                        <a:spcAft>
                          <a:spcPts val="0"/>
                        </a:spcAft>
                      </a:pPr>
                      <a:r>
                        <a:rPr lang="et-EE" sz="2000" dirty="0">
                          <a:solidFill>
                            <a:srgbClr val="000000"/>
                          </a:solidFill>
                          <a:effectLst/>
                          <a:latin typeface="+mj-lt"/>
                          <a:ea typeface="Times New Roman" panose="02020603050405020304" pitchFamily="18" charset="0"/>
                        </a:rPr>
                        <a:t>99,4</a:t>
                      </a:r>
                      <a:endParaRPr lang="et-EE" sz="2000" dirty="0">
                        <a:effectLst/>
                        <a:latin typeface="+mj-lt"/>
                        <a:ea typeface="Calibri" panose="020F0502020204030204" pitchFamily="34" charset="0"/>
                      </a:endParaRPr>
                    </a:p>
                  </a:txBody>
                  <a:tcPr marL="44450" marR="44450" marT="0" marB="0" anchor="b">
                    <a:lnL>
                      <a:noFill/>
                    </a:lnL>
                    <a:lnR>
                      <a:noFill/>
                    </a:lnR>
                    <a:lnT>
                      <a:noFill/>
                    </a:lnT>
                    <a:lnB>
                      <a:noFill/>
                    </a:lnB>
                  </a:tcPr>
                </a:tc>
                <a:tc>
                  <a:txBody>
                    <a:bodyPr/>
                    <a:lstStyle/>
                    <a:p>
                      <a:pPr marR="749300" algn="r">
                        <a:lnSpc>
                          <a:spcPct val="150000"/>
                        </a:lnSpc>
                        <a:spcAft>
                          <a:spcPts val="0"/>
                        </a:spcAft>
                      </a:pPr>
                      <a:r>
                        <a:rPr lang="et-EE" sz="2000">
                          <a:solidFill>
                            <a:srgbClr val="000000"/>
                          </a:solidFill>
                          <a:effectLst/>
                          <a:latin typeface="+mj-lt"/>
                          <a:ea typeface="Times New Roman" panose="02020603050405020304" pitchFamily="18" charset="0"/>
                        </a:rPr>
                        <a:t>0,6</a:t>
                      </a:r>
                      <a:endParaRPr lang="et-EE" sz="2000">
                        <a:effectLst/>
                        <a:latin typeface="+mj-lt"/>
                        <a:ea typeface="Calibri" panose="020F0502020204030204" pitchFamily="34" charset="0"/>
                      </a:endParaRPr>
                    </a:p>
                  </a:txBody>
                  <a:tcPr marL="44450" marR="44450" marT="0" marB="0" anchor="b">
                    <a:lnL>
                      <a:noFill/>
                    </a:lnL>
                    <a:lnR>
                      <a:noFill/>
                    </a:lnR>
                    <a:lnT>
                      <a:noFill/>
                    </a:lnT>
                    <a:lnB>
                      <a:noFill/>
                    </a:lnB>
                  </a:tcPr>
                </a:tc>
              </a:tr>
              <a:tr h="333610">
                <a:tc>
                  <a:txBody>
                    <a:bodyPr/>
                    <a:lstStyle/>
                    <a:p>
                      <a:pPr algn="ctr">
                        <a:lnSpc>
                          <a:spcPct val="150000"/>
                        </a:lnSpc>
                        <a:spcAft>
                          <a:spcPts val="0"/>
                        </a:spcAft>
                      </a:pPr>
                      <a:r>
                        <a:rPr lang="et-EE" sz="2000">
                          <a:solidFill>
                            <a:srgbClr val="000000"/>
                          </a:solidFill>
                          <a:effectLst/>
                          <a:latin typeface="+mj-lt"/>
                          <a:ea typeface="Times New Roman" panose="02020603050405020304" pitchFamily="18" charset="0"/>
                        </a:rPr>
                        <a:t>45</a:t>
                      </a:r>
                      <a:r>
                        <a:rPr lang="et-EE" sz="2000">
                          <a:effectLst/>
                          <a:latin typeface="+mj-lt"/>
                          <a:ea typeface="Calibri" panose="020F0502020204030204" pitchFamily="34" charset="0"/>
                        </a:rPr>
                        <a:t>–</a:t>
                      </a:r>
                      <a:r>
                        <a:rPr lang="et-EE" sz="2000">
                          <a:solidFill>
                            <a:srgbClr val="000000"/>
                          </a:solidFill>
                          <a:effectLst/>
                          <a:latin typeface="+mj-lt"/>
                          <a:ea typeface="Times New Roman" panose="02020603050405020304" pitchFamily="18" charset="0"/>
                        </a:rPr>
                        <a:t>54</a:t>
                      </a:r>
                      <a:endParaRPr lang="et-EE" sz="2000">
                        <a:effectLst/>
                        <a:latin typeface="+mj-lt"/>
                        <a:ea typeface="Calibri" panose="020F0502020204030204" pitchFamily="34" charset="0"/>
                      </a:endParaRPr>
                    </a:p>
                  </a:txBody>
                  <a:tcPr marL="44450" marR="44450" marT="0" marB="0" anchor="b">
                    <a:lnL>
                      <a:noFill/>
                    </a:lnL>
                    <a:lnR>
                      <a:noFill/>
                    </a:lnR>
                    <a:lnT>
                      <a:noFill/>
                    </a:lnT>
                    <a:lnB>
                      <a:noFill/>
                    </a:lnB>
                  </a:tcPr>
                </a:tc>
                <a:tc>
                  <a:txBody>
                    <a:bodyPr/>
                    <a:lstStyle/>
                    <a:p>
                      <a:pPr algn="ctr">
                        <a:lnSpc>
                          <a:spcPct val="150000"/>
                        </a:lnSpc>
                        <a:spcAft>
                          <a:spcPts val="0"/>
                        </a:spcAft>
                      </a:pPr>
                      <a:r>
                        <a:rPr lang="et-EE" sz="2000" dirty="0">
                          <a:solidFill>
                            <a:srgbClr val="000000"/>
                          </a:solidFill>
                          <a:effectLst/>
                          <a:latin typeface="+mj-lt"/>
                          <a:ea typeface="Times New Roman" panose="02020603050405020304" pitchFamily="18" charset="0"/>
                        </a:rPr>
                        <a:t>99,6</a:t>
                      </a:r>
                      <a:endParaRPr lang="et-EE" sz="2000" dirty="0">
                        <a:effectLst/>
                        <a:latin typeface="+mj-lt"/>
                        <a:ea typeface="Calibri" panose="020F0502020204030204" pitchFamily="34" charset="0"/>
                      </a:endParaRPr>
                    </a:p>
                  </a:txBody>
                  <a:tcPr marL="44450" marR="44450" marT="0" marB="0" anchor="b">
                    <a:lnL>
                      <a:noFill/>
                    </a:lnL>
                    <a:lnR>
                      <a:noFill/>
                    </a:lnR>
                    <a:lnT>
                      <a:noFill/>
                    </a:lnT>
                    <a:lnB>
                      <a:noFill/>
                    </a:lnB>
                  </a:tcPr>
                </a:tc>
                <a:tc>
                  <a:txBody>
                    <a:bodyPr/>
                    <a:lstStyle/>
                    <a:p>
                      <a:pPr marR="749300" algn="r">
                        <a:lnSpc>
                          <a:spcPct val="150000"/>
                        </a:lnSpc>
                        <a:spcAft>
                          <a:spcPts val="0"/>
                        </a:spcAft>
                      </a:pPr>
                      <a:r>
                        <a:rPr lang="et-EE" sz="2000">
                          <a:solidFill>
                            <a:srgbClr val="000000"/>
                          </a:solidFill>
                          <a:effectLst/>
                          <a:latin typeface="+mj-lt"/>
                          <a:ea typeface="Times New Roman" panose="02020603050405020304" pitchFamily="18" charset="0"/>
                        </a:rPr>
                        <a:t>0,4</a:t>
                      </a:r>
                      <a:endParaRPr lang="et-EE" sz="2000">
                        <a:effectLst/>
                        <a:latin typeface="+mj-lt"/>
                        <a:ea typeface="Calibri" panose="020F0502020204030204" pitchFamily="34" charset="0"/>
                      </a:endParaRPr>
                    </a:p>
                  </a:txBody>
                  <a:tcPr marL="44450" marR="44450" marT="0" marB="0" anchor="b">
                    <a:lnL>
                      <a:noFill/>
                    </a:lnL>
                    <a:lnR>
                      <a:noFill/>
                    </a:lnR>
                    <a:lnT>
                      <a:noFill/>
                    </a:lnT>
                    <a:lnB>
                      <a:noFill/>
                    </a:lnB>
                  </a:tcPr>
                </a:tc>
              </a:tr>
              <a:tr h="333610">
                <a:tc>
                  <a:txBody>
                    <a:bodyPr/>
                    <a:lstStyle/>
                    <a:p>
                      <a:pPr algn="ctr">
                        <a:lnSpc>
                          <a:spcPct val="150000"/>
                        </a:lnSpc>
                        <a:spcAft>
                          <a:spcPts val="0"/>
                        </a:spcAft>
                      </a:pPr>
                      <a:r>
                        <a:rPr lang="et-EE" sz="2000">
                          <a:solidFill>
                            <a:srgbClr val="000000"/>
                          </a:solidFill>
                          <a:effectLst/>
                          <a:latin typeface="+mj-lt"/>
                          <a:ea typeface="Times New Roman" panose="02020603050405020304" pitchFamily="18" charset="0"/>
                        </a:rPr>
                        <a:t>55</a:t>
                      </a:r>
                      <a:r>
                        <a:rPr lang="et-EE" sz="2000">
                          <a:effectLst/>
                          <a:latin typeface="+mj-lt"/>
                          <a:ea typeface="Calibri" panose="020F0502020204030204" pitchFamily="34" charset="0"/>
                        </a:rPr>
                        <a:t>–</a:t>
                      </a:r>
                      <a:r>
                        <a:rPr lang="et-EE" sz="2000">
                          <a:solidFill>
                            <a:srgbClr val="000000"/>
                          </a:solidFill>
                          <a:effectLst/>
                          <a:latin typeface="+mj-lt"/>
                          <a:ea typeface="Times New Roman" panose="02020603050405020304" pitchFamily="18" charset="0"/>
                        </a:rPr>
                        <a:t>64</a:t>
                      </a:r>
                      <a:endParaRPr lang="et-EE" sz="2000">
                        <a:effectLst/>
                        <a:latin typeface="+mj-lt"/>
                        <a:ea typeface="Calibri" panose="020F0502020204030204" pitchFamily="34" charset="0"/>
                      </a:endParaRPr>
                    </a:p>
                  </a:txBody>
                  <a:tcPr marL="44450" marR="44450" marT="0" marB="0" anchor="b">
                    <a:lnL>
                      <a:noFill/>
                    </a:lnL>
                    <a:lnR>
                      <a:noFill/>
                    </a:lnR>
                    <a:lnT>
                      <a:noFill/>
                    </a:lnT>
                    <a:lnB>
                      <a:noFill/>
                    </a:lnB>
                  </a:tcPr>
                </a:tc>
                <a:tc>
                  <a:txBody>
                    <a:bodyPr/>
                    <a:lstStyle/>
                    <a:p>
                      <a:pPr algn="ctr">
                        <a:lnSpc>
                          <a:spcPct val="150000"/>
                        </a:lnSpc>
                        <a:spcAft>
                          <a:spcPts val="0"/>
                        </a:spcAft>
                      </a:pPr>
                      <a:r>
                        <a:rPr lang="et-EE" sz="2000" dirty="0">
                          <a:solidFill>
                            <a:srgbClr val="000000"/>
                          </a:solidFill>
                          <a:effectLst/>
                          <a:latin typeface="+mj-lt"/>
                          <a:ea typeface="Times New Roman" panose="02020603050405020304" pitchFamily="18" charset="0"/>
                        </a:rPr>
                        <a:t>99,0</a:t>
                      </a:r>
                      <a:endParaRPr lang="et-EE" sz="2000" dirty="0">
                        <a:effectLst/>
                        <a:latin typeface="+mj-lt"/>
                        <a:ea typeface="Calibri" panose="020F0502020204030204" pitchFamily="34" charset="0"/>
                      </a:endParaRPr>
                    </a:p>
                  </a:txBody>
                  <a:tcPr marL="44450" marR="44450" marT="0" marB="0" anchor="b">
                    <a:lnL>
                      <a:noFill/>
                    </a:lnL>
                    <a:lnR>
                      <a:noFill/>
                    </a:lnR>
                    <a:lnT>
                      <a:noFill/>
                    </a:lnT>
                    <a:lnB>
                      <a:noFill/>
                    </a:lnB>
                  </a:tcPr>
                </a:tc>
                <a:tc>
                  <a:txBody>
                    <a:bodyPr/>
                    <a:lstStyle/>
                    <a:p>
                      <a:pPr marR="749300" algn="r">
                        <a:lnSpc>
                          <a:spcPct val="150000"/>
                        </a:lnSpc>
                        <a:spcAft>
                          <a:spcPts val="0"/>
                        </a:spcAft>
                      </a:pPr>
                      <a:r>
                        <a:rPr lang="et-EE" sz="2000">
                          <a:solidFill>
                            <a:srgbClr val="000000"/>
                          </a:solidFill>
                          <a:effectLst/>
                          <a:latin typeface="+mj-lt"/>
                          <a:ea typeface="Times New Roman" panose="02020603050405020304" pitchFamily="18" charset="0"/>
                        </a:rPr>
                        <a:t>1,0</a:t>
                      </a:r>
                      <a:endParaRPr lang="et-EE" sz="2000">
                        <a:effectLst/>
                        <a:latin typeface="+mj-lt"/>
                        <a:ea typeface="Calibri" panose="020F0502020204030204" pitchFamily="34" charset="0"/>
                      </a:endParaRPr>
                    </a:p>
                  </a:txBody>
                  <a:tcPr marL="44450" marR="44450" marT="0" marB="0" anchor="b">
                    <a:lnL>
                      <a:noFill/>
                    </a:lnL>
                    <a:lnR>
                      <a:noFill/>
                    </a:lnR>
                    <a:lnT>
                      <a:noFill/>
                    </a:lnT>
                    <a:lnB>
                      <a:noFill/>
                    </a:lnB>
                  </a:tcPr>
                </a:tc>
              </a:tr>
              <a:tr h="333610">
                <a:tc>
                  <a:txBody>
                    <a:bodyPr/>
                    <a:lstStyle/>
                    <a:p>
                      <a:pPr algn="ctr">
                        <a:lnSpc>
                          <a:spcPct val="150000"/>
                        </a:lnSpc>
                        <a:spcAft>
                          <a:spcPts val="0"/>
                        </a:spcAft>
                      </a:pPr>
                      <a:r>
                        <a:rPr lang="et-EE" sz="2000">
                          <a:solidFill>
                            <a:srgbClr val="000000"/>
                          </a:solidFill>
                          <a:effectLst/>
                          <a:latin typeface="+mj-lt"/>
                          <a:ea typeface="Times New Roman" panose="02020603050405020304" pitchFamily="18" charset="0"/>
                        </a:rPr>
                        <a:t>65</a:t>
                      </a:r>
                      <a:r>
                        <a:rPr lang="et-EE" sz="2000">
                          <a:effectLst/>
                          <a:latin typeface="+mj-lt"/>
                          <a:ea typeface="Calibri" panose="020F0502020204030204" pitchFamily="34" charset="0"/>
                        </a:rPr>
                        <a:t>–</a:t>
                      </a:r>
                      <a:r>
                        <a:rPr lang="et-EE" sz="2000">
                          <a:solidFill>
                            <a:srgbClr val="000000"/>
                          </a:solidFill>
                          <a:effectLst/>
                          <a:latin typeface="+mj-lt"/>
                          <a:ea typeface="Times New Roman" panose="02020603050405020304" pitchFamily="18" charset="0"/>
                        </a:rPr>
                        <a:t>74</a:t>
                      </a:r>
                      <a:endParaRPr lang="et-EE" sz="2000">
                        <a:effectLst/>
                        <a:latin typeface="+mj-lt"/>
                        <a:ea typeface="Calibri" panose="020F0502020204030204" pitchFamily="34" charset="0"/>
                      </a:endParaRPr>
                    </a:p>
                  </a:txBody>
                  <a:tcPr marL="44450" marR="44450" marT="0" marB="0" anchor="b">
                    <a:lnL>
                      <a:noFill/>
                    </a:lnL>
                    <a:lnR>
                      <a:noFill/>
                    </a:lnR>
                    <a:lnT>
                      <a:noFill/>
                    </a:lnT>
                    <a:lnB>
                      <a:noFill/>
                    </a:lnB>
                  </a:tcPr>
                </a:tc>
                <a:tc>
                  <a:txBody>
                    <a:bodyPr/>
                    <a:lstStyle/>
                    <a:p>
                      <a:pPr algn="ctr">
                        <a:lnSpc>
                          <a:spcPct val="150000"/>
                        </a:lnSpc>
                        <a:spcAft>
                          <a:spcPts val="0"/>
                        </a:spcAft>
                      </a:pPr>
                      <a:r>
                        <a:rPr lang="et-EE" sz="2000" dirty="0">
                          <a:solidFill>
                            <a:srgbClr val="000000"/>
                          </a:solidFill>
                          <a:effectLst/>
                          <a:latin typeface="+mj-lt"/>
                          <a:ea typeface="Times New Roman" panose="02020603050405020304" pitchFamily="18" charset="0"/>
                        </a:rPr>
                        <a:t>94,0</a:t>
                      </a:r>
                      <a:endParaRPr lang="et-EE" sz="2000" dirty="0">
                        <a:effectLst/>
                        <a:latin typeface="+mj-lt"/>
                        <a:ea typeface="Calibri" panose="020F0502020204030204" pitchFamily="34" charset="0"/>
                      </a:endParaRPr>
                    </a:p>
                  </a:txBody>
                  <a:tcPr marL="44450" marR="44450" marT="0" marB="0" anchor="b">
                    <a:lnL>
                      <a:noFill/>
                    </a:lnL>
                    <a:lnR>
                      <a:noFill/>
                    </a:lnR>
                    <a:lnT>
                      <a:noFill/>
                    </a:lnT>
                    <a:lnB>
                      <a:noFill/>
                    </a:lnB>
                  </a:tcPr>
                </a:tc>
                <a:tc>
                  <a:txBody>
                    <a:bodyPr/>
                    <a:lstStyle/>
                    <a:p>
                      <a:pPr marR="749300" algn="r">
                        <a:lnSpc>
                          <a:spcPct val="150000"/>
                        </a:lnSpc>
                        <a:spcAft>
                          <a:spcPts val="0"/>
                        </a:spcAft>
                      </a:pPr>
                      <a:r>
                        <a:rPr lang="et-EE" sz="2000" dirty="0">
                          <a:solidFill>
                            <a:srgbClr val="000000"/>
                          </a:solidFill>
                          <a:effectLst/>
                          <a:latin typeface="+mj-lt"/>
                          <a:ea typeface="Times New Roman" panose="02020603050405020304" pitchFamily="18" charset="0"/>
                        </a:rPr>
                        <a:t>6,0</a:t>
                      </a:r>
                      <a:endParaRPr lang="et-EE" sz="2000" dirty="0">
                        <a:effectLst/>
                        <a:latin typeface="+mj-lt"/>
                        <a:ea typeface="Calibri" panose="020F0502020204030204" pitchFamily="34" charset="0"/>
                      </a:endParaRPr>
                    </a:p>
                  </a:txBody>
                  <a:tcPr marL="44450" marR="44450" marT="0" marB="0" anchor="b">
                    <a:lnL>
                      <a:noFill/>
                    </a:lnL>
                    <a:lnR>
                      <a:noFill/>
                    </a:lnR>
                    <a:lnT>
                      <a:noFill/>
                    </a:lnT>
                    <a:lnB>
                      <a:noFill/>
                    </a:lnB>
                  </a:tcPr>
                </a:tc>
              </a:tr>
              <a:tr h="333610">
                <a:tc>
                  <a:txBody>
                    <a:bodyPr/>
                    <a:lstStyle/>
                    <a:p>
                      <a:pPr algn="ctr">
                        <a:lnSpc>
                          <a:spcPct val="150000"/>
                        </a:lnSpc>
                        <a:spcAft>
                          <a:spcPts val="0"/>
                        </a:spcAft>
                      </a:pPr>
                      <a:r>
                        <a:rPr lang="et-EE" sz="2000">
                          <a:solidFill>
                            <a:srgbClr val="000000"/>
                          </a:solidFill>
                          <a:effectLst/>
                          <a:latin typeface="+mj-lt"/>
                          <a:ea typeface="Times New Roman" panose="02020603050405020304" pitchFamily="18" charset="0"/>
                        </a:rPr>
                        <a:t>75</a:t>
                      </a:r>
                      <a:r>
                        <a:rPr lang="et-EE" sz="2000">
                          <a:effectLst/>
                          <a:latin typeface="+mj-lt"/>
                          <a:ea typeface="Calibri" panose="020F0502020204030204" pitchFamily="34" charset="0"/>
                        </a:rPr>
                        <a:t>–</a:t>
                      </a:r>
                      <a:r>
                        <a:rPr lang="et-EE" sz="2000">
                          <a:solidFill>
                            <a:srgbClr val="000000"/>
                          </a:solidFill>
                          <a:effectLst/>
                          <a:latin typeface="+mj-lt"/>
                          <a:ea typeface="Times New Roman" panose="02020603050405020304" pitchFamily="18" charset="0"/>
                        </a:rPr>
                        <a:t>79</a:t>
                      </a:r>
                      <a:endParaRPr lang="et-EE" sz="2000">
                        <a:effectLst/>
                        <a:latin typeface="+mj-lt"/>
                        <a:ea typeface="Calibri" panose="020F0502020204030204" pitchFamily="34" charset="0"/>
                      </a:endParaRPr>
                    </a:p>
                  </a:txBody>
                  <a:tcPr marL="44450" marR="44450" marT="0" marB="0" anchor="b">
                    <a:lnL>
                      <a:noFill/>
                    </a:lnL>
                    <a:lnR>
                      <a:noFill/>
                    </a:lnR>
                    <a:lnT>
                      <a:noFill/>
                    </a:lnT>
                    <a:lnB>
                      <a:noFill/>
                    </a:lnB>
                  </a:tcPr>
                </a:tc>
                <a:tc>
                  <a:txBody>
                    <a:bodyPr/>
                    <a:lstStyle/>
                    <a:p>
                      <a:pPr algn="ctr">
                        <a:lnSpc>
                          <a:spcPct val="150000"/>
                        </a:lnSpc>
                        <a:spcAft>
                          <a:spcPts val="0"/>
                        </a:spcAft>
                      </a:pPr>
                      <a:r>
                        <a:rPr lang="et-EE" sz="2000">
                          <a:solidFill>
                            <a:srgbClr val="000000"/>
                          </a:solidFill>
                          <a:effectLst/>
                          <a:latin typeface="+mj-lt"/>
                          <a:ea typeface="Times New Roman" panose="02020603050405020304" pitchFamily="18" charset="0"/>
                        </a:rPr>
                        <a:t>87,5</a:t>
                      </a:r>
                      <a:endParaRPr lang="et-EE" sz="2000">
                        <a:effectLst/>
                        <a:latin typeface="+mj-lt"/>
                        <a:ea typeface="Calibri" panose="020F0502020204030204" pitchFamily="34" charset="0"/>
                      </a:endParaRPr>
                    </a:p>
                  </a:txBody>
                  <a:tcPr marL="44450" marR="44450" marT="0" marB="0" anchor="b">
                    <a:lnL>
                      <a:noFill/>
                    </a:lnL>
                    <a:lnR>
                      <a:noFill/>
                    </a:lnR>
                    <a:lnT>
                      <a:noFill/>
                    </a:lnT>
                    <a:lnB>
                      <a:noFill/>
                    </a:lnB>
                  </a:tcPr>
                </a:tc>
                <a:tc>
                  <a:txBody>
                    <a:bodyPr/>
                    <a:lstStyle/>
                    <a:p>
                      <a:pPr marR="749300" algn="r">
                        <a:lnSpc>
                          <a:spcPct val="150000"/>
                        </a:lnSpc>
                        <a:spcAft>
                          <a:spcPts val="0"/>
                        </a:spcAft>
                      </a:pPr>
                      <a:r>
                        <a:rPr lang="et-EE" sz="2000" dirty="0">
                          <a:solidFill>
                            <a:srgbClr val="000000"/>
                          </a:solidFill>
                          <a:effectLst/>
                          <a:latin typeface="+mj-lt"/>
                          <a:ea typeface="Times New Roman" panose="02020603050405020304" pitchFamily="18" charset="0"/>
                        </a:rPr>
                        <a:t>12,5</a:t>
                      </a:r>
                      <a:endParaRPr lang="et-EE" sz="2000" dirty="0">
                        <a:effectLst/>
                        <a:latin typeface="+mj-lt"/>
                        <a:ea typeface="Calibri" panose="020F0502020204030204" pitchFamily="34" charset="0"/>
                      </a:endParaRPr>
                    </a:p>
                  </a:txBody>
                  <a:tcPr marL="44450" marR="44450" marT="0" marB="0" anchor="b">
                    <a:lnL>
                      <a:noFill/>
                    </a:lnL>
                    <a:lnR>
                      <a:noFill/>
                    </a:lnR>
                    <a:lnT>
                      <a:noFill/>
                    </a:lnT>
                    <a:lnB>
                      <a:noFill/>
                    </a:lnB>
                  </a:tcPr>
                </a:tc>
              </a:tr>
              <a:tr h="333610">
                <a:tc>
                  <a:txBody>
                    <a:bodyPr/>
                    <a:lstStyle/>
                    <a:p>
                      <a:pPr algn="ctr">
                        <a:lnSpc>
                          <a:spcPct val="150000"/>
                        </a:lnSpc>
                        <a:spcAft>
                          <a:spcPts val="0"/>
                        </a:spcAft>
                      </a:pPr>
                      <a:r>
                        <a:rPr lang="et-EE" sz="2000">
                          <a:solidFill>
                            <a:srgbClr val="000000"/>
                          </a:solidFill>
                          <a:effectLst/>
                          <a:latin typeface="+mj-lt"/>
                          <a:ea typeface="Times New Roman" panose="02020603050405020304" pitchFamily="18" charset="0"/>
                        </a:rPr>
                        <a:t>≥ 80</a:t>
                      </a:r>
                      <a:endParaRPr lang="et-EE" sz="2000">
                        <a:effectLst/>
                        <a:latin typeface="+mj-lt"/>
                        <a:ea typeface="Calibri" panose="020F0502020204030204" pitchFamily="34"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t-EE" sz="2000">
                          <a:solidFill>
                            <a:srgbClr val="000000"/>
                          </a:solidFill>
                          <a:effectLst/>
                          <a:latin typeface="+mj-lt"/>
                          <a:ea typeface="Times New Roman" panose="02020603050405020304" pitchFamily="18" charset="0"/>
                        </a:rPr>
                        <a:t>0</a:t>
                      </a:r>
                      <a:endParaRPr lang="et-EE" sz="2000">
                        <a:effectLst/>
                        <a:latin typeface="+mj-lt"/>
                        <a:ea typeface="Calibri" panose="020F0502020204030204" pitchFamily="34"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R="838835" algn="r">
                        <a:lnSpc>
                          <a:spcPct val="150000"/>
                        </a:lnSpc>
                        <a:spcAft>
                          <a:spcPts val="0"/>
                        </a:spcAft>
                      </a:pPr>
                      <a:r>
                        <a:rPr lang="et-EE" sz="2000" dirty="0">
                          <a:solidFill>
                            <a:srgbClr val="000000"/>
                          </a:solidFill>
                          <a:effectLst/>
                          <a:latin typeface="+mj-lt"/>
                          <a:ea typeface="Times New Roman" panose="02020603050405020304" pitchFamily="18" charset="0"/>
                        </a:rPr>
                        <a:t>100   </a:t>
                      </a:r>
                      <a:endParaRPr lang="et-EE" sz="2000" dirty="0">
                        <a:effectLst/>
                        <a:latin typeface="+mj-lt"/>
                        <a:ea typeface="Calibri" panose="020F0502020204030204" pitchFamily="34"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4" name="Slaidinumbri kohatäide 3"/>
          <p:cNvSpPr>
            <a:spLocks noGrp="1"/>
          </p:cNvSpPr>
          <p:nvPr>
            <p:ph type="sldNum" sz="quarter" idx="12"/>
          </p:nvPr>
        </p:nvSpPr>
        <p:spPr/>
        <p:txBody>
          <a:bodyPr/>
          <a:lstStyle/>
          <a:p>
            <a:fld id="{CCB1B43D-B952-4750-8E55-99A859B638A3}" type="slidenum">
              <a:rPr lang="et-EE" smtClean="0"/>
              <a:t>9</a:t>
            </a:fld>
            <a:endParaRPr lang="et-EE"/>
          </a:p>
        </p:txBody>
      </p:sp>
      <p:sp>
        <p:nvSpPr>
          <p:cNvPr id="10" name="Ristkülik 9"/>
          <p:cNvSpPr/>
          <p:nvPr/>
        </p:nvSpPr>
        <p:spPr>
          <a:xfrm>
            <a:off x="949234" y="1356250"/>
            <a:ext cx="10476412" cy="400110"/>
          </a:xfrm>
          <a:prstGeom prst="rect">
            <a:avLst/>
          </a:prstGeom>
        </p:spPr>
        <p:txBody>
          <a:bodyPr wrap="square">
            <a:spAutoFit/>
          </a:bodyPr>
          <a:lstStyle/>
          <a:p>
            <a:r>
              <a:rPr lang="et-EE" sz="2000" dirty="0" smtClean="0"/>
              <a:t>Perearstide </a:t>
            </a:r>
            <a:r>
              <a:rPr lang="et-EE" sz="2000" dirty="0"/>
              <a:t>aastane tõenäosus erinevates vanuserühmades töölt lahkuda 0,5–12,5%</a:t>
            </a:r>
            <a:endParaRPr lang="et-EE" sz="2000" dirty="0"/>
          </a:p>
        </p:txBody>
      </p:sp>
    </p:spTree>
    <p:extLst>
      <p:ext uri="{BB962C8B-B14F-4D97-AF65-F5344CB8AC3E}">
        <p14:creationId xmlns:p14="http://schemas.microsoft.com/office/powerpoint/2010/main" val="2110741552"/>
      </p:ext>
    </p:extLst>
  </p:cSld>
  <p:clrMapOvr>
    <a:masterClrMapping/>
  </p:clrMapOvr>
</p:sld>
</file>

<file path=ppt/theme/theme1.xml><?xml version="1.0" encoding="utf-8"?>
<a:theme xmlns:a="http://schemas.openxmlformats.org/drawingml/2006/main" name="Office'i kujundu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i kujundu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3928</TotalTime>
  <Words>1352</Words>
  <Application>Microsoft Office PowerPoint</Application>
  <PresentationFormat>Laiekraan</PresentationFormat>
  <Paragraphs>275</Paragraphs>
  <Slides>24</Slides>
  <Notes>12</Notes>
  <HiddenSlides>0</HiddenSlides>
  <MMClips>0</MMClips>
  <ScaleCrop>false</ScaleCrop>
  <HeadingPairs>
    <vt:vector size="6" baseType="variant">
      <vt:variant>
        <vt:lpstr>Kasutatud fondid</vt:lpstr>
      </vt:variant>
      <vt:variant>
        <vt:i4>7</vt:i4>
      </vt:variant>
      <vt:variant>
        <vt:lpstr>Kujundus</vt:lpstr>
      </vt:variant>
      <vt:variant>
        <vt:i4>1</vt:i4>
      </vt:variant>
      <vt:variant>
        <vt:lpstr>Slaidipealkirjad</vt:lpstr>
      </vt:variant>
      <vt:variant>
        <vt:i4>24</vt:i4>
      </vt:variant>
    </vt:vector>
  </HeadingPairs>
  <TitlesOfParts>
    <vt:vector size="32" baseType="lpstr">
      <vt:lpstr>Angsana New</vt:lpstr>
      <vt:lpstr>Arial</vt:lpstr>
      <vt:lpstr>Calibri</vt:lpstr>
      <vt:lpstr>Calibri Light</vt:lpstr>
      <vt:lpstr>Cambria Math</vt:lpstr>
      <vt:lpstr>Times New Roman</vt:lpstr>
      <vt:lpstr>Wingdings 3</vt:lpstr>
      <vt:lpstr>Office'i kujundus</vt:lpstr>
      <vt:lpstr>      PEREARSTIDE JA PEREÕDEDE KOOLITUSVAJADUSE PROGNOOS AASTANI 2030   </vt:lpstr>
      <vt:lpstr>Taust</vt:lpstr>
      <vt:lpstr>Taust</vt:lpstr>
      <vt:lpstr>Eesmärgid </vt:lpstr>
      <vt:lpstr>Materjal ja metoodika</vt:lpstr>
      <vt:lpstr>Materjal ja metoodika </vt:lpstr>
      <vt:lpstr>Nimistuga töötavate perearstide vanusejaotus 2014. aastal </vt:lpstr>
      <vt:lpstr>Nimistuga töötavate perearstide arv ja vanusejaotus perioodil 2006–2014  </vt:lpstr>
      <vt:lpstr> Perearstide tõenäosus töötada ja töölt lahkuda perioodi 2006–2014 keskmise alusel </vt:lpstr>
      <vt:lpstr>Mudeli sisendid ja tulemused</vt:lpstr>
      <vt:lpstr>Perearstide arv 2030. aastal tulenevalt vastuvõtuarvust, lõpetamise ja tööle asumise tõenäosusest</vt:lpstr>
      <vt:lpstr>Perearstide arv 2030. aastal tulenevalt nimistute ja vastuvõtu arvust, lõpetamise ja tööle asumise tõenäosusest</vt:lpstr>
      <vt:lpstr>Tulemused </vt:lpstr>
      <vt:lpstr>Nimistuga töötavate pereõdede arv ja vanusejaotus  perioodil 2006–2014</vt:lpstr>
      <vt:lpstr> Nimistuga tööd alustavate pereõdede vanusejaotus ja arv  perioodil 2006–2014 </vt:lpstr>
      <vt:lpstr>Tulemused</vt:lpstr>
      <vt:lpstr>Modelleerimise eeldused ja täpsus</vt:lpstr>
      <vt:lpstr>Järeldused</vt:lpstr>
      <vt:lpstr>Järeldused</vt:lpstr>
      <vt:lpstr>Järeldused</vt:lpstr>
      <vt:lpstr>Järeldused</vt:lpstr>
      <vt:lpstr>Järeldused</vt:lpstr>
      <vt:lpstr>Võimalikud lahendused </vt:lpstr>
      <vt:lpstr>PowerPointi esitlus</vt:lpstr>
    </vt:vector>
  </TitlesOfParts>
  <Company>Sotsiaalministeerium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Peremeditsiini residentide ja perearstide küsitlusuuring</dc:title>
  <dc:creator>Kaidi Usin</dc:creator>
  <cp:lastModifiedBy>Pille Saar</cp:lastModifiedBy>
  <cp:revision>125</cp:revision>
  <dcterms:created xsi:type="dcterms:W3CDTF">2015-02-19T08:12:02Z</dcterms:created>
  <dcterms:modified xsi:type="dcterms:W3CDTF">2015-06-30T07:58:43Z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1348393513</vt:i4>
  </property>
  <property fmtid="{D5CDD505-2E9C-101B-9397-08002B2CF9AE}" pid="3" name="_NewReviewCycle">
    <vt:lpwstr/>
  </property>
  <property fmtid="{D5CDD505-2E9C-101B-9397-08002B2CF9AE}" pid="4" name="_EmailSubject">
    <vt:lpwstr>magistritöö slaidid kooskõlastamiseks</vt:lpwstr>
  </property>
  <property fmtid="{D5CDD505-2E9C-101B-9397-08002B2CF9AE}" pid="5" name="_AuthorEmailDisplayName">
    <vt:lpwstr>Pille Saar</vt:lpwstr>
  </property>
  <property fmtid="{D5CDD505-2E9C-101B-9397-08002B2CF9AE}" pid="6" name="_AuthorEmail">
    <vt:lpwstr>pille.saar@terviseamet.ee</vt:lpwstr>
  </property>
  <property fmtid="{D5CDD505-2E9C-101B-9397-08002B2CF9AE}" pid="7" name="_PreviousAdHocReviewCycleID">
    <vt:i4>-2000214784</vt:i4>
  </property>
</Properties>
</file>